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embeddedFontLst>
    <p:embeddedFont>
      <p:font typeface="Proxima Nova"/>
      <p:regular r:id="rId28"/>
      <p:bold r:id="rId29"/>
      <p:italic r:id="rId30"/>
      <p:boldItalic r:id="rId31"/>
    </p:embeddedFont>
    <p:embeddedFont>
      <p:font typeface="Proxima Nova Extrabold"/>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144">
          <p15:clr>
            <a:srgbClr val="9AA0A6"/>
          </p15:clr>
        </p15:guide>
        <p15:guide id="4" orient="horz" pos="7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2F1CCD6-9651-438F-8516-A711635F38BA}">
  <a:tblStyle styleId="{C2F1CCD6-9651-438F-8516-A711635F38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 pos="144"/>
        <p:guide pos="7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ProximaNovaExtrabold-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89e83ae1c_0_9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89e83ae1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Objectives - Dorian</a:t>
            </a:r>
            <a:endParaRPr sz="1200">
              <a:solidFill>
                <a:schemeClr val="dk1"/>
              </a:solidFill>
            </a:endParaRPr>
          </a:p>
          <a:p>
            <a:pPr indent="0" lvl="0" marL="0" rtl="0" algn="l">
              <a:spcBef>
                <a:spcPts val="0"/>
              </a:spcBef>
              <a:spcAft>
                <a:spcPts val="0"/>
              </a:spcAft>
              <a:buNone/>
            </a:pPr>
            <a:r>
              <a:rPr lang="en" sz="1200">
                <a:solidFill>
                  <a:schemeClr val="dk1"/>
                </a:solidFill>
              </a:rPr>
              <a:t>The program focuses on achieving this goal through the objectives based on the two delays most affecting the community - accessing quality care and receiving adequate care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first objective addresses the delay in reaching the HC by creating a  comprehensive emergency preparation and transportation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second focuses on building the capability for health center staff to handle basic emergency obstetric care through adopting standard operating procedures and conducting staff training and simulations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last is about meeting the need for more capacity, enhancing the centre’s equipment, ensuring the right amount of supplies and building the infrastructure for an expanded health centre</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89e83ae1c_0_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89e83ae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Objective #1 (Dorian)</a:t>
            </a:r>
            <a:endParaRPr sz="2800">
              <a:solidFill>
                <a:schemeClr val="dk1"/>
              </a:solidFill>
            </a:endParaRPr>
          </a:p>
          <a:p>
            <a:pPr indent="0" lvl="0" marL="0" rtl="0" algn="l">
              <a:spcBef>
                <a:spcPts val="0"/>
              </a:spcBef>
              <a:spcAft>
                <a:spcPts val="0"/>
              </a:spcAft>
              <a:buNone/>
            </a:pPr>
            <a:r>
              <a:rPr lang="en"/>
              <a:t>Note* building upon existing transport system at the health center for on-call system and emergency network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Could add phases of work  - piloting and adapting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89e83ae1c_0_3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89e83ae1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228600" rtl="0" algn="just">
              <a:lnSpc>
                <a:spcPct val="115000"/>
              </a:lnSpc>
              <a:spcBef>
                <a:spcPts val="0"/>
              </a:spcBef>
              <a:spcAft>
                <a:spcPts val="0"/>
              </a:spcAft>
              <a:buClr>
                <a:schemeClr val="dk1"/>
              </a:buClr>
              <a:buSzPts val="1100"/>
              <a:buAutoNum type="arabicPeriod"/>
            </a:pPr>
            <a:r>
              <a:rPr lang="en">
                <a:solidFill>
                  <a:schemeClr val="dk1"/>
                </a:solidFill>
              </a:rPr>
              <a:t>By the end of year 2, all clinical staff at the Akyem Dwenase Health Centre will be able to provide quality general and emergency obstetric and neonatal care. </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rPr>
              <a:t>Annex F. Low-Dose High-Frequency BeMONC Training Program</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en">
                <a:solidFill>
                  <a:schemeClr val="dk1"/>
                </a:solidFill>
              </a:rPr>
              <a:t>Rationale</a:t>
            </a:r>
            <a:endParaRPr i="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The Low-Dose High-Frequency (LDHF) Training model is a cost-effective competency based training model that takes place in the implementing health facility -- for our purposes, the Akyem Dwenase Health Centre. This approach will better enhance the Health Centre workforce capacity, sustain knowledge and skills gained through training, and help learners translate lessons into their daily clinical practice. LDHF operates with small quantities of content, frequent repetition, participatory simulation-based practice that keeps providers in their clinical environment while learning. This model has been successfully implemented in Mozambique, Uganda, Ghana, Rwanda, Ethiopia, Zambia and has also been applied to programs in the United States.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To implement this training model in Akyem Dwenase, we envision that the training program will consist of 3 Phases: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en">
                <a:solidFill>
                  <a:schemeClr val="dk1"/>
                </a:solidFill>
              </a:rPr>
              <a:t>Phase 1: Development</a:t>
            </a:r>
            <a:endParaRPr i="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Referencing the LDHF training program recently implemented in Ghana, Director of the Akyem Dwenase Health Centre (who are employed by the Ministry of Health) will plan the LDHF training program with the Ghana Health Service so as to not overlap with existing training programs. Two existing Ghanaian LDHF Trainers will adapt the curriculum to the Akyem Dwenase Health Centre context.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en">
                <a:solidFill>
                  <a:schemeClr val="dk1"/>
                </a:solidFill>
              </a:rPr>
              <a:t>Phase 2: Startup</a:t>
            </a:r>
            <a:endParaRPr i="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The Director of the Health Centre and the Arrive &amp; Thrive! Program Director will work with the LDHF Trainers to schedule and plan BEmONC trainings to occur onsite at the Akyem Dwenase Health Centre. The Arrive &amp; Thrive! Program Director and the LDHF Trainer will identify existing MoH staff in other areas of Ghana who have successfully participated in LDHF training programs to act as mentors for the Akyem Dwenase trainees.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en">
                <a:solidFill>
                  <a:schemeClr val="dk1"/>
                </a:solidFill>
              </a:rPr>
              <a:t>Phase 3: Implementation</a:t>
            </a:r>
            <a:endParaRPr i="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Two, 4-day low-dose trainings on basic-emergency obstetric and neonatal care (BEmONC) will be provided at the Akyem Dwenase Health Centre using clinical simulation-based practice with models, mentorship, and coaching, and a daily lunch. Trainees in the program include the Health Centre clinical staff and Community Health Workers who provide labor, delivery, and immediate postpartum care. The first training session (LDHF1) will take place in Month 1 of Year 1, and will focus on basic maternal and neonatal care. The second training (LDHF2) will take place one month after LDHF1 and will cover emergency and delivery complications for maternal and neonatal care. Following these training sessions, content is reinforced through high-frequency mentorship including individual phone calls and text messages between trainees and existing MoH mentors. The Arrive &amp; Thrive! Program will provide financial support for mentorship calls and messages, and a small stipend for mentors to ensure that the mentorship activities are completed. Lodging and food will also be provided for Trainers during the 4 day training periods, as well as meals.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en">
                <a:solidFill>
                  <a:schemeClr val="dk1"/>
                </a:solidFill>
              </a:rPr>
              <a:t>Monitoring</a:t>
            </a:r>
            <a:r>
              <a:rPr lang="en">
                <a:solidFill>
                  <a:schemeClr val="dk1"/>
                </a:solidFill>
              </a:rPr>
              <a:t>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The Director of the Health Centre will report to the Arrive &amp; Thrive Program Director that Health Centre staff are continuing to practice what they have learned, and that trainees are receiving mentorship calls.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89e83ae1c_0_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89e83ae1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Objective #3 (Mayah)</a:t>
            </a:r>
            <a:endParaRPr>
              <a:solidFill>
                <a:schemeClr val="dk1"/>
              </a:solidFill>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Our 3rd objective is</a:t>
            </a:r>
            <a:r>
              <a:rPr lang="en">
                <a:solidFill>
                  <a:schemeClr val="dk1"/>
                </a:solidFill>
              </a:rPr>
              <a:t> that by the end of year 3, the Akyem Dwenase health centre will be equipped to provide the 7 signal functions of a basic emergency obstetric care facility.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includes putting systems in place to ensure the health centre has the necessary equipment and medical supplies to provide basic emergency care and involves expanding the maternity ward of the health centre.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i="1" lang="en">
                <a:solidFill>
                  <a:schemeClr val="dk1"/>
                </a:solidFill>
              </a:rPr>
              <a:t>Equipment: </a:t>
            </a:r>
            <a:r>
              <a:rPr lang="en">
                <a:solidFill>
                  <a:schemeClr val="dk1"/>
                </a:solidFill>
              </a:rPr>
              <a:t>The Akyem Dwenase Health Centre currently lacks basic supplies to provide quality basic obstetric and neonatal care, including multiple delivery beds, fetal doppler ultrasounds and heart rate monitors. We propose that Health Centre staff assess the current supply of equipment at the Health Centre, and identify what equipment is lacking but needed for general and emergency obstetric and neonatal care. We then propose that funding be allocated to the purchasing of necessary equipment. . </a:t>
            </a:r>
            <a:endParaRPr i="1">
              <a:solidFill>
                <a:schemeClr val="dk1"/>
              </a:solidFill>
            </a:endParaRPr>
          </a:p>
          <a:p>
            <a:pPr indent="0" lvl="0" marL="0" rtl="0" algn="just">
              <a:lnSpc>
                <a:spcPct val="115000"/>
              </a:lnSpc>
              <a:spcBef>
                <a:spcPts val="1000"/>
              </a:spcBef>
              <a:spcAft>
                <a:spcPts val="0"/>
              </a:spcAft>
              <a:buClr>
                <a:schemeClr val="dk1"/>
              </a:buClr>
              <a:buSzPts val="1100"/>
              <a:buFont typeface="Arial"/>
              <a:buNone/>
            </a:pPr>
            <a:r>
              <a:rPr i="1" lang="en">
                <a:solidFill>
                  <a:schemeClr val="dk1"/>
                </a:solidFill>
              </a:rPr>
              <a:t>Medical supplies</a:t>
            </a:r>
            <a:r>
              <a:rPr lang="en">
                <a:solidFill>
                  <a:schemeClr val="dk1"/>
                </a:solidFill>
              </a:rPr>
              <a:t>: Another major burden for the Akyem Dwenase Health Centre is a lack of consistent medical supplies, including medicines. This is due both to financial need and supply chain issues. The Health Centre clinical staff can collaborate with the Ministry of Health and the Arrive &amp; Thrive! Program Director to identify supply chain issues and identify alternative means of obtaining the necessary medical supplies in case of shortages or delays in retrievement. The Health Centre staff will develop a checklist of necessary supplies and a system to ensure that these supplies are consistently in stock. </a:t>
            </a:r>
            <a:endParaRPr>
              <a:solidFill>
                <a:schemeClr val="dk1"/>
              </a:solidFill>
            </a:endParaRPr>
          </a:p>
          <a:p>
            <a:pPr indent="0" lvl="0" marL="0" rtl="0" algn="just">
              <a:lnSpc>
                <a:spcPct val="115000"/>
              </a:lnSpc>
              <a:spcBef>
                <a:spcPts val="1000"/>
              </a:spcBef>
              <a:spcAft>
                <a:spcPts val="0"/>
              </a:spcAft>
              <a:buClr>
                <a:schemeClr val="dk1"/>
              </a:buClr>
              <a:buSzPts val="1100"/>
              <a:buFont typeface="Arial"/>
              <a:buNone/>
            </a:pPr>
            <a:r>
              <a:rPr i="1" lang="en">
                <a:solidFill>
                  <a:schemeClr val="dk1"/>
                </a:solidFill>
              </a:rPr>
              <a:t>Infrastructure</a:t>
            </a:r>
            <a:r>
              <a:rPr lang="en">
                <a:solidFill>
                  <a:schemeClr val="dk1"/>
                </a:solidFill>
              </a:rPr>
              <a:t>: To ensure that the Health Centre is able to provide the highest attainable quality of care to the mothers and children of Akyem Dwenase, the maternity ward must be expanded and improved to ensure privacy and capacity for a greater number of patients. Through the work of a local architect and collaboration with the community and Health Centre staff, an expanded maternity ward can be designed. The architect can then work with volunteers from the greater Akyem Dwenase community to build the new maternity ward of the Health Centre. </a:t>
            </a:r>
            <a:endParaRPr>
              <a:solidFill>
                <a:schemeClr val="dk1"/>
              </a:solidFill>
            </a:endParaRPr>
          </a:p>
          <a:p>
            <a:pPr indent="0" lvl="0" marL="0" rtl="0" algn="just">
              <a:lnSpc>
                <a:spcPct val="115000"/>
              </a:lnSpc>
              <a:spcBef>
                <a:spcPts val="1000"/>
              </a:spcBef>
              <a:spcAft>
                <a:spcPts val="1000"/>
              </a:spcAft>
              <a:buClr>
                <a:schemeClr val="dk1"/>
              </a:buClr>
              <a:buSzPts val="1100"/>
              <a:buFont typeface="Arial"/>
              <a:buNone/>
            </a:pPr>
            <a:r>
              <a:rPr lang="en">
                <a:solidFill>
                  <a:schemeClr val="dk1"/>
                </a:solidFill>
              </a:rPr>
              <a:t>ende d here13.5 minutes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589d9f2c1e_2_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89d9f2c1e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589d9f2c1e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89d9f2c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Mixed methods approach to M&amp;E </a:t>
            </a:r>
            <a:endParaRPr sz="1200"/>
          </a:p>
          <a:p>
            <a:pPr indent="0" lvl="0" marL="0" rtl="0" algn="l">
              <a:spcBef>
                <a:spcPts val="0"/>
              </a:spcBef>
              <a:spcAft>
                <a:spcPts val="0"/>
              </a:spcAft>
              <a:buNone/>
            </a:pPr>
            <a:r>
              <a:rPr lang="en" sz="1200"/>
              <a:t>Monitoring: Is the program taking place as planned? </a:t>
            </a:r>
            <a:endParaRPr sz="1200"/>
          </a:p>
          <a:p>
            <a:pPr indent="0" lvl="0" marL="0" rtl="0" algn="l">
              <a:spcBef>
                <a:spcPts val="0"/>
              </a:spcBef>
              <a:spcAft>
                <a:spcPts val="0"/>
              </a:spcAft>
              <a:buNone/>
            </a:pPr>
            <a:r>
              <a:rPr lang="en" sz="1200"/>
              <a:t>qualitative methods will include: patient surveys, focus groups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Quantitative: SMS usage reports, patient and provider activity tracking, tracking document development (i.e. checklists, plans, etc.)</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If the M&amp;E team find that the program is not being implemented according to plan, we have included space for the A&amp;T! Program Director to collaborate with Health Centre Staff to reevaluate priorities and proceed accordingly.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Eval: measuring improved access to quality care through evaluating patient experience and quality of care </a:t>
            </a:r>
            <a:endParaRPr sz="1200"/>
          </a:p>
          <a:p>
            <a:pPr indent="0" lvl="0" marL="0" rtl="0" algn="l">
              <a:spcBef>
                <a:spcPts val="0"/>
              </a:spcBef>
              <a:spcAft>
                <a:spcPts val="0"/>
              </a:spcAft>
              <a:buNone/>
            </a:pPr>
            <a:r>
              <a:rPr lang="en" sz="1200"/>
              <a:t>Baseline</a:t>
            </a:r>
            <a:endParaRPr sz="1200"/>
          </a:p>
          <a:p>
            <a:pPr indent="0" lvl="0" marL="0" rtl="0" algn="l">
              <a:spcBef>
                <a:spcPts val="0"/>
              </a:spcBef>
              <a:spcAft>
                <a:spcPts val="0"/>
              </a:spcAft>
              <a:buNone/>
            </a:pPr>
            <a:r>
              <a:rPr lang="en" sz="1200"/>
              <a:t>Midline (1.5 years)</a:t>
            </a:r>
            <a:endParaRPr sz="1200"/>
          </a:p>
          <a:p>
            <a:pPr indent="0" lvl="0" marL="0" rtl="0" algn="l">
              <a:spcBef>
                <a:spcPts val="0"/>
              </a:spcBef>
              <a:spcAft>
                <a:spcPts val="0"/>
              </a:spcAft>
              <a:buNone/>
            </a:pPr>
            <a:r>
              <a:rPr lang="en" sz="1200"/>
              <a:t>Endline</a:t>
            </a:r>
            <a:endParaRPr sz="1200"/>
          </a:p>
          <a:p>
            <a:pPr indent="0" lvl="0" marL="0" rtl="0" algn="l">
              <a:spcBef>
                <a:spcPts val="0"/>
              </a:spcBef>
              <a:spcAft>
                <a:spcPts val="0"/>
              </a:spcAft>
              <a:buNone/>
            </a:pPr>
            <a:r>
              <a:rPr lang="en" sz="1200"/>
              <a:t>Qualitative: patient surveys regarding transportation services, endline competency evaluations (simulations) of staff and CHWs. </a:t>
            </a:r>
            <a:br>
              <a:rPr lang="en" sz="1200"/>
            </a:br>
            <a:r>
              <a:rPr lang="en" sz="1200"/>
              <a:t>Quantitative: Uptake of RapidSMS usage, improved patient outcomes (w regards to complications)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17 min</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89d9f2c1e_0_4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89d9f2c1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Org chart - mayah</a:t>
            </a:r>
            <a:endParaRPr sz="1200">
              <a:solidFill>
                <a:schemeClr val="dk1"/>
              </a:solidFill>
            </a:endParaRPr>
          </a:p>
          <a:p>
            <a:pPr indent="0" lvl="0" marL="0" rtl="0" algn="l">
              <a:spcBef>
                <a:spcPts val="0"/>
              </a:spcBef>
              <a:spcAft>
                <a:spcPts val="0"/>
              </a:spcAft>
              <a:buNone/>
            </a:pPr>
            <a:r>
              <a:t/>
            </a:r>
            <a:endParaRPr sz="1200"/>
          </a:p>
          <a:p>
            <a:pPr indent="0" lvl="0" marL="0" rtl="0" algn="l">
              <a:lnSpc>
                <a:spcPct val="115000"/>
              </a:lnSpc>
              <a:spcBef>
                <a:spcPts val="0"/>
              </a:spcBef>
              <a:spcAft>
                <a:spcPts val="0"/>
              </a:spcAft>
              <a:buNone/>
            </a:pPr>
            <a:r>
              <a:rPr lang="en">
                <a:solidFill>
                  <a:schemeClr val="dk1"/>
                </a:solidFill>
              </a:rPr>
              <a:t>The Arrive &amp; Thrive! Program involves three different entities: the Ministry of Health,  the Friends of Dwenase, and Chief Kwabena Kyei-Aboagye. Under the Friends of Dwenase NGO, there is an Arrive &amp; Thrive! Program Director that is responsible for the M&amp;E Technical Staff, the RapidSMS Programmer and the Mason. </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rPr>
              <a:t>The M&amp;E data analyst will report to the M&amp;E technical staff, while the construction workers and electrician will report to the Mason responsible for the expansion of the maternity ward. The community volunteers are also involved in this construction project, and while they will be recruited by the Health Committee, they will primarily work under the direction of the construction workers. Chief Kwabena Kyei-Aboagye oversees the Akyem Dwenase Health Committee, which will help to find, recruit, and maintain community volunteers. </a:t>
            </a:r>
            <a:endParaRPr>
              <a:solidFill>
                <a:schemeClr val="dk1"/>
              </a:solidFill>
            </a:endParaRPr>
          </a:p>
          <a:p>
            <a:pPr indent="0" lvl="0" marL="0" rtl="0" algn="l">
              <a:lnSpc>
                <a:spcPct val="115000"/>
              </a:lnSpc>
              <a:spcBef>
                <a:spcPts val="1000"/>
              </a:spcBef>
              <a:spcAft>
                <a:spcPts val="1000"/>
              </a:spcAft>
              <a:buClr>
                <a:schemeClr val="dk1"/>
              </a:buClr>
              <a:buSzPts val="1100"/>
              <a:buFont typeface="Arial"/>
              <a:buNone/>
            </a:pPr>
            <a:r>
              <a:rPr lang="en">
                <a:solidFill>
                  <a:schemeClr val="dk1"/>
                </a:solidFill>
              </a:rPr>
              <a:t>Also integral to the Arrive &amp; Thrive! Program is partnership with the Ghanaian Ministry of Health. The Akyem Dwenase Health Centre Director reports to the MoH and is responsible for managing the Community Health Workers (CHWs) and the Akyem Dwenase Health Centre staff. The Health Centre staff are responsible for the On-Call Drivers that will be a part of the Emergency Transportation Network. The BEmONC trainer will primarily manage their own work and responsibilities; however, it is possible that the MOH will be able to provide additional financial support for this position. </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89d9f2c1e_0_3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89d9f2c1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Dielle</a:t>
            </a:r>
            <a:endParaRPr sz="1200">
              <a:solidFill>
                <a:schemeClr val="dk1"/>
              </a:solidFill>
            </a:endParaRPr>
          </a:p>
          <a:p>
            <a:pPr indent="0" lvl="0" marL="0" rtl="0" algn="l">
              <a:spcBef>
                <a:spcPts val="0"/>
              </a:spcBef>
              <a:spcAft>
                <a:spcPts val="0"/>
              </a:spcAft>
              <a:buNone/>
            </a:pPr>
            <a:r>
              <a:rPr lang="en" sz="1200">
                <a:solidFill>
                  <a:schemeClr val="dk1"/>
                </a:solidFill>
              </a:rPr>
              <a:t>We have a 98,000 budget over three years</a:t>
            </a:r>
            <a:endParaRPr sz="1200">
              <a:solidFill>
                <a:schemeClr val="dk1"/>
              </a:solidFill>
            </a:endParaRPr>
          </a:p>
          <a:p>
            <a:pPr indent="0" lvl="0" marL="0" rtl="0" algn="l">
              <a:spcBef>
                <a:spcPts val="0"/>
              </a:spcBef>
              <a:spcAft>
                <a:spcPts val="0"/>
              </a:spcAft>
              <a:buNone/>
            </a:pPr>
            <a:r>
              <a:rPr lang="en" sz="1200">
                <a:solidFill>
                  <a:schemeClr val="dk1"/>
                </a:solidFill>
              </a:rPr>
              <a:t>These costs are divided between salaries and benefits, contracted workers, travel and per diem, supplies, and the expansion of the maternity ward.</a:t>
            </a:r>
            <a:endParaRPr sz="1200">
              <a:solidFill>
                <a:schemeClr val="dk1"/>
              </a:solidFill>
            </a:endParaRPr>
          </a:p>
          <a:p>
            <a:pPr indent="0" lvl="0" marL="0" rtl="0" algn="l">
              <a:spcBef>
                <a:spcPts val="0"/>
              </a:spcBef>
              <a:spcAft>
                <a:spcPts val="0"/>
              </a:spcAft>
              <a:buNone/>
            </a:pPr>
            <a:r>
              <a:rPr lang="en" sz="1200">
                <a:solidFill>
                  <a:schemeClr val="dk1"/>
                </a:solidFill>
              </a:rPr>
              <a:t>We are happy to discuss our budge more in the Q&amp;A section.</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589d9f2c1e_0_2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589d9f2c1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Fundraising Events for training and initial investments</a:t>
            </a:r>
            <a:endParaRPr/>
          </a:p>
          <a:p>
            <a:pPr indent="-298450" lvl="0" marL="457200" rtl="0" algn="l">
              <a:spcBef>
                <a:spcPts val="0"/>
              </a:spcBef>
              <a:spcAft>
                <a:spcPts val="0"/>
              </a:spcAft>
              <a:buSzPts val="1100"/>
              <a:buAutoNum type="arabicPeriod"/>
            </a:pPr>
            <a:r>
              <a:rPr lang="en"/>
              <a:t>Ghana Corporate Social Responsibility Partnerships - </a:t>
            </a:r>
            <a:r>
              <a:rPr lang="en"/>
              <a:t>advertising</a:t>
            </a:r>
            <a:r>
              <a:rPr lang="en"/>
              <a:t> on taxis</a:t>
            </a:r>
            <a:endParaRPr/>
          </a:p>
          <a:p>
            <a:pPr indent="-298450" lvl="0" marL="457200" rtl="0" algn="l">
              <a:spcBef>
                <a:spcPts val="0"/>
              </a:spcBef>
              <a:spcAft>
                <a:spcPts val="0"/>
              </a:spcAft>
              <a:buSzPts val="1100"/>
              <a:buAutoNum type="arabicPeriod"/>
            </a:pPr>
            <a:r>
              <a:rPr lang="en"/>
              <a:t>Foundation and grants for supplies, equipment, building project</a:t>
            </a:r>
            <a:endParaRPr/>
          </a:p>
          <a:p>
            <a:pPr indent="-298450" lvl="0" marL="457200" rtl="0" algn="l">
              <a:spcBef>
                <a:spcPts val="0"/>
              </a:spcBef>
              <a:spcAft>
                <a:spcPts val="0"/>
              </a:spcAft>
              <a:buSzPts val="1100"/>
              <a:buAutoNum type="arabicPeriod"/>
            </a:pPr>
            <a:r>
              <a:rPr lang="en"/>
              <a:t>Community support for recurring investments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89d9f2c1e_0_5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89d9f2c1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chemeClr val="dk1"/>
                </a:solidFill>
              </a:rPr>
              <a:t>Sustainability - Dorian</a:t>
            </a:r>
            <a:endParaRPr sz="2800">
              <a:solidFill>
                <a:schemeClr val="dk1"/>
              </a:solidFill>
            </a:endParaRPr>
          </a:p>
          <a:p>
            <a:pPr indent="0" lvl="0" marL="0" rtl="0" algn="l">
              <a:spcBef>
                <a:spcPts val="0"/>
              </a:spcBef>
              <a:spcAft>
                <a:spcPts val="0"/>
              </a:spcAft>
              <a:buNone/>
            </a:pPr>
            <a:r>
              <a:rPr lang="en"/>
              <a:t>Each element of the program is designed for sustainability with many of the costs being one time. The elements of the emergency planning and transport system will all be piloted and implemented during the first year of the program allowing for complete integration </a:t>
            </a:r>
            <a:endParaRPr/>
          </a:p>
          <a:p>
            <a:pPr indent="0" lvl="0" marL="0" rtl="0" algn="l">
              <a:spcBef>
                <a:spcPts val="0"/>
              </a:spcBef>
              <a:spcAft>
                <a:spcPts val="0"/>
              </a:spcAft>
              <a:buNone/>
            </a:pPr>
            <a:r>
              <a:rPr lang="en"/>
              <a:t>For the capability building portion, the low-dose high-frequency trainings are paced for long-term retention. Additionally, select staff will be tasked with learning and replicating these trainings for new staff, ensuring continuity</a:t>
            </a:r>
            <a:endParaRPr/>
          </a:p>
          <a:p>
            <a:pPr indent="0" lvl="0" marL="0" rtl="0" algn="l">
              <a:spcBef>
                <a:spcPts val="0"/>
              </a:spcBef>
              <a:spcAft>
                <a:spcPts val="0"/>
              </a:spcAft>
              <a:buNone/>
            </a:pPr>
            <a:r>
              <a:rPr lang="en"/>
              <a:t>As the centre grows the Program Director will work with staff to conduct a medical supply chain analysis to proactively anticipate needs, and as equipment and infrastructure are added to the centre, will analyze lifetime of equipment and create contingency plans.</a:t>
            </a:r>
            <a:endParaRPr/>
          </a:p>
          <a:p>
            <a:pPr indent="0" lvl="0" marL="0" rtl="0" algn="l">
              <a:spcBef>
                <a:spcPts val="0"/>
              </a:spcBef>
              <a:spcAft>
                <a:spcPts val="0"/>
              </a:spcAft>
              <a:buNone/>
            </a:pPr>
            <a:r>
              <a:rPr lang="en"/>
              <a:t>The program as a whole is supported by strong partners committed to its ongoing success. Friends of Dwenase will manage the overall ongoing funding efforts, in collaboration with strategic guidance from the health committee. The Director will be tasked with ensuring each element of sustainability is implemented.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Script ths out a bit more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Ended on 22:18</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89d9f2c1e_0_9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89d9f2c1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Story - Mayah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today, we’d like to also introduce you to our colleague, Gloria.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Gloria is the director of the Akyem Dwenase Health Centre in the Eastern Region of Ghana. This health centre serves the town’s 3000 residents and all of the communities within a ten kilometer radius.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knows that patients often travel to her from over an hour away, relying on car, bus, or even foot. They are often delayed by the rough terrain and unreliable transport.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worries that mothers won’t arrive in time to safely deliver their babies.</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The maternity ward is the size of a small office, and today, all three beds are full.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A laboring mother arrives, and Gloria has to move one of the mothers and her newborn to the floor.</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This mother has a complicated pregnancy, Gloria has to send her to the District Hospital, another hour away.</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wishes she could safely attend to her at the health center,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Gloria knows that with the right equipment and training, the Akyem Dwenase Health Center could provide more mothers with quality care.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These challenges emphasize two of the most common delays toward accessing maternal and neonatal health care: delays in reaching the health facility and delays in receiving adequate care.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Our Arrive and Thrive! Program seeks to work with the Akyem Dwenase Health Centre to mitigate these challenges by improving emergency planning and transportation, clinical staff training, and the infrastructure, equipment and supplies of the health centre.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Map: In the Eastern Region of Ghana, the Ministry of Health is based in the regional capital of Koforudia, which is approximately two hours away from the Denkyembour District where Akyem Dwenase is located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89d9f2c1e_0_17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89d9f2c1e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Kwabena / Gloria / Call to Action - Mayah</a:t>
            </a:r>
            <a:endParaRPr sz="1200">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a:solidFill>
                  <a:schemeClr val="dk1"/>
                </a:solidFill>
              </a:rPr>
              <a:t>KWABENA: The strongest support for this program comes from the Chief of the village himself, Kwabena Kyei-Aboagye. Not only does he lead the village of Akyem Dwenase, but he earned his Juris Doctor degree at the Suffolk University Law School in Boston, and shares his expertise in city planning and urban affairs as an Adjunct Professor of Urban Planning at Boston University. His new leadership role in the community presents a unique opportunity to address the social and environmental justice issues that he has researched for over twenty years. </a:t>
            </a:r>
            <a:endParaRPr>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a:solidFill>
                  <a:schemeClr val="dk1"/>
                </a:solidFill>
              </a:rPr>
              <a:t>GLORIA: Let’s take a moment to revisit Gloria, our colleague at the Akyem Dwenase Health Centre. It’s 3 years later, and the Arrive and Thrive! Program has been implemented and now with a new emergency preparation and transportation system in place, clinical staff training in basic emergency maternal and neonatal care made available on-site, and the necessary medical supplies, equipment and infrastructure in place, Gloria is now able to provide quality care to her patients.</a:t>
            </a:r>
            <a:endParaRPr>
              <a:solidFill>
                <a:schemeClr val="dk1"/>
              </a:solidFill>
            </a:endParaRPr>
          </a:p>
          <a:p>
            <a:pPr indent="0" lvl="0" marL="0" rtl="0" algn="l">
              <a:lnSpc>
                <a:spcPct val="115000"/>
              </a:lnSpc>
              <a:spcBef>
                <a:spcPts val="1600"/>
              </a:spcBef>
              <a:spcAft>
                <a:spcPts val="1600"/>
              </a:spcAft>
              <a:buNone/>
            </a:pPr>
            <a:r>
              <a:rPr lang="en">
                <a:solidFill>
                  <a:schemeClr val="dk1"/>
                </a:solidFill>
              </a:rPr>
              <a:t>Thank you all. We welcome any questions you may have.</a:t>
            </a:r>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589e83ae1c_0_1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589e83ae1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89d9f2c1e_0_12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89d9f2c1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Story - Mayah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today, we’d like to also introduce you to our colleague, Gloria.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Gloria is the director of the Akyem Dwenase Health Centre in the Eastern Region of Ghana. This health centre serves the town’s 3000 residents and all of the communities within a ten kilometer radius.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knows that patients often travel to her from over an hour away, relying on car, bus, or even foot. They are often delayed by the rough terrain and unreliable transport.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worries that mothers won’t arrive in time to safely deliver their babies.</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The maternity ward is the size of a small office, and today, all three beds are full.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A laboring mother arrives, and Gloria has to move one of the mothers and her newborn to the floor.</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This mother has a complicated pregnancy, Gloria has to send her to the District Hospital, another hour away.</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wishes she could safely attend to her at the health center,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Gloria knows that with the right equipment and training, the Akyem Dwenase Health Center could provide more mothers with quality care.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These challenges emphasize two of the most common delays toward accessing maternal and neonatal health care: delays in reaching the health facility and delays in receiving adequate care.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Our Arrive and Thrive! Program seeks to work with the Akyem Dwenase Health Centre to mitigate these challenges by improving emergency planning and transportation, clinical staff training, and the infrastructure, equipment and supplies of the health centre.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Map: In the Eastern Region of Ghana, the Ministry of Health is based in the regional capital of Koforudia, which is approximately two hours away from the Denkyembour District where Akyem Dwenase is located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89d9f2c1e_0_9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89d9f2c1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Story - Mayah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today, we’d like to also introduce you to our colleague, Gloria.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Gloria is the director of the Akyem Dwenase Health Centre in the Eastern Region of Ghana. This health centre serves the town’s 3000 residents and all of the communities within a ten kilometer radius.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knows that patients often travel to her from over an hour away, relying on car, bus, or even foot. They are often delayed by the rough terrain and unreliable transport.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worries that mothers won’t arrive in time to safely deliver their babies.</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The maternity ward is the size of a small office, and today, all three beds are full.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A laboring mother arrives, and Gloria has to move one of the mothers and her newborn to the floor.</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This mother has a complicated pregnancy, Gloria has to send her to the District Hospital, another hour away.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She wishes she could safely attend to her at the health center,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Gloria knows that with the right equipment and training, the Akyem Dwenase Health Center could provide more mothers with quality care.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These challenges emphasize two of the most common delays toward accessing maternal and neonatal health care: delays in reaching the health facility and delays in receiving adequate care. </a:t>
            </a:r>
            <a:endParaRPr>
              <a:solidFill>
                <a:schemeClr val="dk1"/>
              </a:solidFill>
            </a:endParaRPr>
          </a:p>
          <a:p>
            <a:pPr indent="-298450" lvl="0" marL="228600" rtl="0" algn="l">
              <a:lnSpc>
                <a:spcPct val="115000"/>
              </a:lnSpc>
              <a:spcBef>
                <a:spcPts val="0"/>
              </a:spcBef>
              <a:spcAft>
                <a:spcPts val="0"/>
              </a:spcAft>
              <a:buClr>
                <a:schemeClr val="dk1"/>
              </a:buClr>
              <a:buSzPts val="1100"/>
              <a:buChar char="●"/>
            </a:pPr>
            <a:r>
              <a:rPr lang="en">
                <a:solidFill>
                  <a:schemeClr val="dk1"/>
                </a:solidFill>
              </a:rPr>
              <a:t>Our Arrive and Thrive! Program seeks to work with the Akyem Dwenase Health Centre to mitigate these challenges by improving emergency planning and transportation, clinical staff training, and the infrastructure, equipment and supplies of the health centre.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Map: In the Eastern Region of Ghana, the Ministry of Health is based in the regional capital of Koforudia, which is approximately two hours away from the Denkyembour District where Akyem Dwenase is located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89d9f2c1e_0_6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89d9f2c1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To </a:t>
            </a:r>
            <a:r>
              <a:rPr lang="en" sz="1200">
                <a:solidFill>
                  <a:schemeClr val="dk1"/>
                </a:solidFill>
              </a:rPr>
              <a:t>contextualize</a:t>
            </a:r>
            <a:r>
              <a:rPr lang="en" sz="1200">
                <a:solidFill>
                  <a:schemeClr val="dk1"/>
                </a:solidFill>
              </a:rPr>
              <a:t> maternal and neonatal health in Akeym Dwenase, we look to Ghana overall, which has a maternal mortality rate of 310 deaths per 100,000 live births. </a:t>
            </a:r>
            <a:r>
              <a:rPr lang="en" sz="1200">
                <a:solidFill>
                  <a:schemeClr val="dk1"/>
                </a:solidFill>
              </a:rPr>
              <a:t>Most of these deaths are related to hemorrhage, hypertensive disorders, infections, and obstructed labor.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is lower than most countries in sub-Saharan Africa but is still significantly higher than many countries around the world. For example, in the United States, the maternal mortality is 26 deaths per 100,000 live births. The average for high-income countries is 12 deaths per 100,000.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the Eastern Region of Ghana specifically, the neonatal mortality rate is 28 deaths per 1,000 live births.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main reasons for these mortality rates are that women often encounter delays in accessing health care. There are three </a:t>
            </a:r>
            <a:r>
              <a:rPr lang="en" sz="1200">
                <a:solidFill>
                  <a:schemeClr val="dk1"/>
                </a:solidFill>
              </a:rPr>
              <a:t>common</a:t>
            </a:r>
            <a:r>
              <a:rPr lang="en" sz="1200">
                <a:solidFill>
                  <a:schemeClr val="dk1"/>
                </a:solidFill>
              </a:rPr>
              <a:t> delays. Most women in Akeym Dwenase are deciding to seek care, the first potential delay. However, they encounter delays in reaching health facility, the second delay, and with receiving adequate and appropriate care at the facility due to a lack of tracking and </a:t>
            </a:r>
            <a:r>
              <a:rPr lang="en" sz="1200">
                <a:solidFill>
                  <a:schemeClr val="dk1"/>
                </a:solidFill>
              </a:rPr>
              <a:t>equipment on handling complications, the third delay.</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89ab86f92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89ab86f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The Ghanaian health system has a universal health care insurance system, which covers antenatal care and care related to pregnancy. However, most women report having to pay some fees. The Ghanaian Health system is regulated by the Ministry of Health with tertiary, district, and commuity clinics.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nearest District Hospital is one hour away. It has 320-beds and offers comprehensive </a:t>
            </a:r>
            <a:r>
              <a:rPr lang="en" sz="1200">
                <a:solidFill>
                  <a:schemeClr val="dk1"/>
                </a:solidFill>
              </a:rPr>
              <a:t>emergency</a:t>
            </a:r>
            <a:r>
              <a:rPr lang="en" sz="1200">
                <a:solidFill>
                  <a:schemeClr val="dk1"/>
                </a:solidFill>
              </a:rPr>
              <a:t> obstetric care.</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89d9f2c1e_0_10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89d9f2c1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Maternal mortality is worse in rural areas like Dwenase.</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One of the reasons is delays. Another are social determinants of health including education and wealth. Education can affect whether and when you seek care. SES can affect education and ability to pay costs related to care, transport, and medicines can pose barriers to care.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In Ayem Dwenase, the primary source of employment is farming and mining. Illegal mining is common among youth with limited educational opportunity.</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There is a primary and junior high school in the town, but very few students pass the standardized exams to enter secondary school.</a:t>
            </a:r>
            <a:endParaRPr sz="10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89d9f2c1e_0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89d9f2c1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The challenges faced by the Akyem Dwenase Health Centre in 2019 have been shaped by the colonial and post-colonial history of Ghana. </a:t>
            </a:r>
            <a:endParaRPr>
              <a:solidFill>
                <a:schemeClr val="dk1"/>
              </a:solidFill>
            </a:endParaRPr>
          </a:p>
          <a:p>
            <a:pPr indent="0" lvl="0" marL="0" rtl="0" algn="just">
              <a:lnSpc>
                <a:spcPct val="115000"/>
              </a:lnSpc>
              <a:spcBef>
                <a:spcPts val="1000"/>
              </a:spcBef>
              <a:spcAft>
                <a:spcPts val="0"/>
              </a:spcAft>
              <a:buClr>
                <a:schemeClr val="dk1"/>
              </a:buClr>
              <a:buSzPts val="1100"/>
              <a:buFont typeface="Arial"/>
              <a:buNone/>
            </a:pPr>
            <a:r>
              <a:rPr lang="en">
                <a:solidFill>
                  <a:schemeClr val="dk1"/>
                </a:solidFill>
              </a:rPr>
              <a:t>Ghana became an independent nation in 1956 after more than a century of forced occupation by Britain. During this time, Britain and the United States built their present-day economic power using natural resources and labor from Ghana. </a:t>
            </a:r>
            <a:endParaRPr>
              <a:solidFill>
                <a:schemeClr val="dk1"/>
              </a:solidFill>
            </a:endParaRPr>
          </a:p>
          <a:p>
            <a:pPr indent="0" lvl="0" marL="0" rtl="0" algn="just">
              <a:lnSpc>
                <a:spcPct val="115000"/>
              </a:lnSpc>
              <a:spcBef>
                <a:spcPts val="1000"/>
              </a:spcBef>
              <a:spcAft>
                <a:spcPts val="0"/>
              </a:spcAft>
              <a:buNone/>
            </a:pPr>
            <a:r>
              <a:rPr lang="en">
                <a:solidFill>
                  <a:schemeClr val="dk1"/>
                </a:solidFill>
              </a:rPr>
              <a:t>Kwame Nkrumah, the first president of Ghana, coined the term </a:t>
            </a:r>
            <a:r>
              <a:rPr i="1" lang="en">
                <a:solidFill>
                  <a:schemeClr val="dk1"/>
                </a:solidFill>
              </a:rPr>
              <a:t>neo-colonialism</a:t>
            </a:r>
            <a:r>
              <a:rPr lang="en">
                <a:solidFill>
                  <a:schemeClr val="dk1"/>
                </a:solidFill>
              </a:rPr>
              <a:t> to describe efforts by the United States and Britain to continue undermining the sovereignty of African communities and governments through aid, trade, and investment</a:t>
            </a:r>
            <a:endParaRPr>
              <a:solidFill>
                <a:schemeClr val="dk1"/>
              </a:solidFill>
            </a:endParaRPr>
          </a:p>
          <a:p>
            <a:pPr indent="0" lvl="0" marL="0" rtl="0" algn="just">
              <a:lnSpc>
                <a:spcPct val="115000"/>
              </a:lnSpc>
              <a:spcBef>
                <a:spcPts val="1000"/>
              </a:spcBef>
              <a:spcAft>
                <a:spcPts val="0"/>
              </a:spcAft>
              <a:buNone/>
            </a:pPr>
            <a:r>
              <a:rPr lang="en">
                <a:solidFill>
                  <a:schemeClr val="dk1"/>
                </a:solidFill>
              </a:rPr>
              <a:t>As we undertake this work, we must be cognizant of this history and work to amplify the voices of our local partners. We consider the local stakeholders in this program to be the experts.</a:t>
            </a:r>
            <a:endParaRPr>
              <a:solidFill>
                <a:schemeClr val="dk1"/>
              </a:solidFill>
            </a:endParaRPr>
          </a:p>
          <a:p>
            <a:pPr indent="0" lvl="0" marL="0" rtl="0" algn="just">
              <a:lnSpc>
                <a:spcPct val="115000"/>
              </a:lnSpc>
              <a:spcBef>
                <a:spcPts val="1000"/>
              </a:spcBef>
              <a:spcAft>
                <a:spcPts val="0"/>
              </a:spcAft>
              <a:buNone/>
            </a:pPr>
            <a:r>
              <a:rPr lang="en">
                <a:solidFill>
                  <a:schemeClr val="dk1"/>
                </a:solidFill>
              </a:rPr>
              <a:t>Thus, our mission as consultants was foremost to listen to the experiences of our colleagues in Ghana, identify their priorities and vision, and communicate these. Our efforts to listen included conversations through WhatsApp calls and messages, a survey, and receiving written responses to questions. </a:t>
            </a:r>
            <a:endParaRPr>
              <a:solidFill>
                <a:schemeClr val="dk1"/>
              </a:solidFill>
            </a:endParaRPr>
          </a:p>
          <a:p>
            <a:pPr indent="0" lvl="0" marL="0" rtl="0" algn="just">
              <a:lnSpc>
                <a:spcPct val="115000"/>
              </a:lnSpc>
              <a:spcBef>
                <a:spcPts val="1000"/>
              </a:spcBef>
              <a:spcAft>
                <a:spcPts val="1000"/>
              </a:spcAft>
              <a:buClr>
                <a:schemeClr val="dk1"/>
              </a:buClr>
              <a:buSzPts val="1100"/>
              <a:buFont typeface="Arial"/>
              <a:buNone/>
            </a:pPr>
            <a:r>
              <a:rPr lang="en">
                <a:solidFill>
                  <a:schemeClr val="dk1"/>
                </a:solidFill>
              </a:rPr>
              <a:t>In building our program proposal, we also sought to identify and share evidence-based program activities that have been previously implemented in Ghana and other sub-Saharan African contexts.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89e83ae1c_3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89e83ae1c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Overall Goal (Dorian)</a:t>
            </a:r>
            <a:endParaRPr sz="1200">
              <a:solidFill>
                <a:schemeClr val="dk1"/>
              </a:solidFill>
            </a:endParaRPr>
          </a:p>
          <a:p>
            <a:pPr indent="0" lvl="0" marL="0" rtl="0" algn="l">
              <a:spcBef>
                <a:spcPts val="0"/>
              </a:spcBef>
              <a:spcAft>
                <a:spcPts val="0"/>
              </a:spcAft>
              <a:buNone/>
            </a:pPr>
            <a:r>
              <a:rPr lang="en"/>
              <a:t>Through our conversations with centre staff we identified a shared vision for our Arrive and Thrive! program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19150" y="1498600"/>
            <a:ext cx="8705700" cy="8169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4800">
                <a:solidFill>
                  <a:srgbClr val="154A7C"/>
                </a:solidFill>
                <a:latin typeface="Proxima Nova Extrabold"/>
                <a:ea typeface="Proxima Nova Extrabold"/>
                <a:cs typeface="Proxima Nova Extrabold"/>
                <a:sym typeface="Proxima Nova Extrabold"/>
              </a:rPr>
              <a:t>The</a:t>
            </a:r>
            <a:r>
              <a:rPr lang="en" sz="4800">
                <a:latin typeface="Proxima Nova Extrabold"/>
                <a:ea typeface="Proxima Nova Extrabold"/>
                <a:cs typeface="Proxima Nova Extrabold"/>
                <a:sym typeface="Proxima Nova Extrabold"/>
              </a:rPr>
              <a:t> </a:t>
            </a:r>
            <a:r>
              <a:rPr lang="en" sz="4800">
                <a:solidFill>
                  <a:srgbClr val="308290"/>
                </a:solidFill>
                <a:latin typeface="Proxima Nova Extrabold"/>
                <a:ea typeface="Proxima Nova Extrabold"/>
                <a:cs typeface="Proxima Nova Extrabold"/>
                <a:sym typeface="Proxima Nova Extrabold"/>
              </a:rPr>
              <a:t>Arrive &amp; Thrive! </a:t>
            </a:r>
            <a:r>
              <a:rPr lang="en" sz="4800">
                <a:solidFill>
                  <a:srgbClr val="D45B00"/>
                </a:solidFill>
                <a:latin typeface="Proxima Nova Extrabold"/>
                <a:ea typeface="Proxima Nova Extrabold"/>
                <a:cs typeface="Proxima Nova Extrabold"/>
                <a:sym typeface="Proxima Nova Extrabold"/>
              </a:rPr>
              <a:t>Program</a:t>
            </a:r>
            <a:endParaRPr sz="4800">
              <a:solidFill>
                <a:srgbClr val="D45B00"/>
              </a:solidFill>
              <a:latin typeface="Proxima Nova Extrabold"/>
              <a:ea typeface="Proxima Nova Extrabold"/>
              <a:cs typeface="Proxima Nova Extrabold"/>
              <a:sym typeface="Proxima Nova Extrabold"/>
            </a:endParaRPr>
          </a:p>
        </p:txBody>
      </p:sp>
      <p:sp>
        <p:nvSpPr>
          <p:cNvPr id="55" name="Google Shape;55;p13"/>
          <p:cNvSpPr txBox="1"/>
          <p:nvPr>
            <p:ph idx="1" type="subTitle"/>
          </p:nvPr>
        </p:nvSpPr>
        <p:spPr>
          <a:xfrm>
            <a:off x="395100" y="2698950"/>
            <a:ext cx="8201400" cy="3511800"/>
          </a:xfrm>
          <a:prstGeom prst="rect">
            <a:avLst/>
          </a:prstGeom>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rgbClr val="000000"/>
                </a:solidFill>
                <a:latin typeface="Proxima Nova Extrabold"/>
                <a:ea typeface="Proxima Nova Extrabold"/>
                <a:cs typeface="Proxima Nova Extrabold"/>
                <a:sym typeface="Proxima Nova Extrabold"/>
              </a:rPr>
              <a:t>Partners:</a:t>
            </a:r>
            <a:endParaRPr sz="2400">
              <a:solidFill>
                <a:srgbClr val="000000"/>
              </a:solidFill>
              <a:latin typeface="Proxima Nova Extrabold"/>
              <a:ea typeface="Proxima Nova Extrabold"/>
              <a:cs typeface="Proxima Nova Extrabold"/>
              <a:sym typeface="Proxima Nova Extrabold"/>
            </a:endParaRPr>
          </a:p>
          <a:p>
            <a:pPr indent="0" lvl="0" marL="0" rtl="0" algn="ctr">
              <a:lnSpc>
                <a:spcPct val="115000"/>
              </a:lnSpc>
              <a:spcBef>
                <a:spcPts val="0"/>
              </a:spcBef>
              <a:spcAft>
                <a:spcPts val="0"/>
              </a:spcAft>
              <a:buClr>
                <a:schemeClr val="dk1"/>
              </a:buClr>
              <a:buSzPts val="1100"/>
              <a:buFont typeface="Arial"/>
              <a:buNone/>
            </a:pPr>
            <a:r>
              <a:rPr lang="en" sz="2200">
                <a:solidFill>
                  <a:srgbClr val="434343"/>
                </a:solidFill>
                <a:latin typeface="Proxima Nova"/>
                <a:ea typeface="Proxima Nova"/>
                <a:cs typeface="Proxima Nova"/>
                <a:sym typeface="Proxima Nova"/>
              </a:rPr>
              <a:t>Friends of Dwenase</a:t>
            </a:r>
            <a:endParaRPr sz="2200">
              <a:solidFill>
                <a:srgbClr val="434343"/>
              </a:solidFill>
              <a:latin typeface="Proxima Nova"/>
              <a:ea typeface="Proxima Nova"/>
              <a:cs typeface="Proxima Nova"/>
              <a:sym typeface="Proxima Nova"/>
            </a:endParaRPr>
          </a:p>
          <a:p>
            <a:pPr indent="0" lvl="0" marL="0" rtl="0" algn="ctr">
              <a:lnSpc>
                <a:spcPct val="115000"/>
              </a:lnSpc>
              <a:spcBef>
                <a:spcPts val="0"/>
              </a:spcBef>
              <a:spcAft>
                <a:spcPts val="0"/>
              </a:spcAft>
              <a:buClr>
                <a:schemeClr val="dk1"/>
              </a:buClr>
              <a:buSzPts val="1100"/>
              <a:buFont typeface="Arial"/>
              <a:buNone/>
            </a:pPr>
            <a:r>
              <a:rPr lang="en" sz="2200">
                <a:solidFill>
                  <a:srgbClr val="434343"/>
                </a:solidFill>
                <a:latin typeface="Proxima Nova"/>
                <a:ea typeface="Proxima Nova"/>
                <a:cs typeface="Proxima Nova"/>
                <a:sym typeface="Proxima Nova"/>
              </a:rPr>
              <a:t>Akyem Dwenase Health Committee</a:t>
            </a:r>
            <a:endParaRPr sz="2200">
              <a:solidFill>
                <a:srgbClr val="434343"/>
              </a:solidFill>
              <a:latin typeface="Proxima Nova"/>
              <a:ea typeface="Proxima Nova"/>
              <a:cs typeface="Proxima Nova"/>
              <a:sym typeface="Proxima Nova"/>
            </a:endParaRPr>
          </a:p>
          <a:p>
            <a:pPr indent="0" lvl="0" marL="0" rtl="0" algn="ctr">
              <a:lnSpc>
                <a:spcPct val="115000"/>
              </a:lnSpc>
              <a:spcBef>
                <a:spcPts val="0"/>
              </a:spcBef>
              <a:spcAft>
                <a:spcPts val="0"/>
              </a:spcAft>
              <a:buClr>
                <a:schemeClr val="dk1"/>
              </a:buClr>
              <a:buSzPts val="1100"/>
              <a:buFont typeface="Arial"/>
              <a:buNone/>
            </a:pPr>
            <a:r>
              <a:rPr lang="en" sz="2200">
                <a:solidFill>
                  <a:srgbClr val="434343"/>
                </a:solidFill>
                <a:latin typeface="Proxima Nova"/>
                <a:ea typeface="Proxima Nova"/>
                <a:cs typeface="Proxima Nova"/>
                <a:sym typeface="Proxima Nova"/>
              </a:rPr>
              <a:t>Akyem Dwenase Health Centre</a:t>
            </a:r>
            <a:endParaRPr sz="2200">
              <a:solidFill>
                <a:srgbClr val="434343"/>
              </a:solidFill>
              <a:latin typeface="Proxima Nova"/>
              <a:ea typeface="Proxima Nova"/>
              <a:cs typeface="Proxima Nova"/>
              <a:sym typeface="Proxima Nova"/>
            </a:endParaRPr>
          </a:p>
          <a:p>
            <a:pPr indent="0" lvl="0" marL="0" rtl="0" algn="ctr">
              <a:lnSpc>
                <a:spcPct val="115000"/>
              </a:lnSpc>
              <a:spcBef>
                <a:spcPts val="0"/>
              </a:spcBef>
              <a:spcAft>
                <a:spcPts val="0"/>
              </a:spcAft>
              <a:buClr>
                <a:schemeClr val="dk1"/>
              </a:buClr>
              <a:buSzPts val="1100"/>
              <a:buFont typeface="Arial"/>
              <a:buNone/>
            </a:pPr>
            <a:r>
              <a:t/>
            </a:r>
            <a:endParaRPr sz="2200">
              <a:solidFill>
                <a:srgbClr val="434343"/>
              </a:solidFill>
              <a:latin typeface="Proxima Nova"/>
              <a:ea typeface="Proxima Nova"/>
              <a:cs typeface="Proxima Nova"/>
              <a:sym typeface="Proxima Nova"/>
            </a:endParaRPr>
          </a:p>
          <a:p>
            <a:pPr indent="0" lvl="0" marL="0" rtl="0" algn="ctr">
              <a:lnSpc>
                <a:spcPct val="115000"/>
              </a:lnSpc>
              <a:spcBef>
                <a:spcPts val="1000"/>
              </a:spcBef>
              <a:spcAft>
                <a:spcPts val="0"/>
              </a:spcAft>
              <a:buClr>
                <a:schemeClr val="dk1"/>
              </a:buClr>
              <a:buSzPts val="1100"/>
              <a:buFont typeface="Arial"/>
              <a:buNone/>
            </a:pPr>
            <a:r>
              <a:rPr lang="en" sz="2400">
                <a:solidFill>
                  <a:srgbClr val="000000"/>
                </a:solidFill>
                <a:latin typeface="Proxima Nova Extrabold"/>
                <a:ea typeface="Proxima Nova Extrabold"/>
                <a:cs typeface="Proxima Nova Extrabold"/>
                <a:sym typeface="Proxima Nova Extrabold"/>
              </a:rPr>
              <a:t>Consultants:</a:t>
            </a:r>
            <a:endParaRPr sz="2400">
              <a:solidFill>
                <a:srgbClr val="000000"/>
              </a:solidFill>
              <a:latin typeface="Proxima Nova Extrabold"/>
              <a:ea typeface="Proxima Nova Extrabold"/>
              <a:cs typeface="Proxima Nova Extrabold"/>
              <a:sym typeface="Proxima Nova Extrabold"/>
            </a:endParaRPr>
          </a:p>
          <a:p>
            <a:pPr indent="0" lvl="0" marL="0" rtl="0" algn="ctr">
              <a:lnSpc>
                <a:spcPct val="115000"/>
              </a:lnSpc>
              <a:spcBef>
                <a:spcPts val="0"/>
              </a:spcBef>
              <a:spcAft>
                <a:spcPts val="1000"/>
              </a:spcAft>
              <a:buClr>
                <a:schemeClr val="dk1"/>
              </a:buClr>
              <a:buSzPts val="1100"/>
              <a:buFont typeface="Arial"/>
              <a:buNone/>
            </a:pPr>
            <a:r>
              <a:rPr lang="en" sz="2200">
                <a:solidFill>
                  <a:srgbClr val="434343"/>
                </a:solidFill>
                <a:latin typeface="Proxima Nova"/>
                <a:ea typeface="Proxima Nova"/>
                <a:cs typeface="Proxima Nova"/>
                <a:sym typeface="Proxima Nova"/>
              </a:rPr>
              <a:t>Mayah Burges</a:t>
            </a:r>
            <a:r>
              <a:rPr lang="en" sz="2200">
                <a:solidFill>
                  <a:srgbClr val="434343"/>
                </a:solidFill>
                <a:latin typeface="Proxima Nova"/>
                <a:ea typeface="Proxima Nova"/>
                <a:cs typeface="Proxima Nova"/>
                <a:sym typeface="Proxima Nova"/>
              </a:rPr>
              <a:t>s, </a:t>
            </a:r>
            <a:r>
              <a:rPr lang="en" sz="2200">
                <a:solidFill>
                  <a:srgbClr val="434343"/>
                </a:solidFill>
                <a:latin typeface="Proxima Nova"/>
                <a:ea typeface="Proxima Nova"/>
                <a:cs typeface="Proxima Nova"/>
                <a:sym typeface="Proxima Nova"/>
              </a:rPr>
              <a:t>Dorian Burks, Dielle Lundberg, Martina Spain</a:t>
            </a:r>
            <a:br>
              <a:rPr lang="en" sz="2200">
                <a:solidFill>
                  <a:srgbClr val="434343"/>
                </a:solidFill>
                <a:latin typeface="Proxima Nova"/>
                <a:ea typeface="Proxima Nova"/>
                <a:cs typeface="Proxima Nova"/>
                <a:sym typeface="Proxima Nova"/>
              </a:rPr>
            </a:br>
            <a:r>
              <a:rPr lang="en" sz="2200">
                <a:solidFill>
                  <a:srgbClr val="434343"/>
                </a:solidFill>
                <a:latin typeface="Proxima Nova"/>
                <a:ea typeface="Proxima Nova"/>
                <a:cs typeface="Proxima Nova"/>
                <a:sym typeface="Proxima Nova"/>
              </a:rPr>
              <a:t>Boston University School of Public Health</a:t>
            </a:r>
            <a:endParaRPr sz="2200">
              <a:solidFill>
                <a:srgbClr val="434343"/>
              </a:solidFill>
              <a:latin typeface="Proxima Nova"/>
              <a:ea typeface="Proxima Nova"/>
              <a:cs typeface="Proxima Nova"/>
              <a:sym typeface="Proxima Nova"/>
            </a:endParaRPr>
          </a:p>
        </p:txBody>
      </p:sp>
      <p:sp>
        <p:nvSpPr>
          <p:cNvPr id="56" name="Google Shape;56;p13"/>
          <p:cNvSpPr/>
          <p:nvPr/>
        </p:nvSpPr>
        <p:spPr>
          <a:xfrm>
            <a:off x="4812318" y="5"/>
            <a:ext cx="4331700" cy="5142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57" name="Google Shape;57;p13"/>
          <p:cNvSpPr/>
          <p:nvPr/>
        </p:nvSpPr>
        <p:spPr>
          <a:xfrm>
            <a:off x="2731971" y="7"/>
            <a:ext cx="2956800" cy="5142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58" name="Google Shape;58;p13"/>
          <p:cNvSpPr/>
          <p:nvPr/>
        </p:nvSpPr>
        <p:spPr>
          <a:xfrm>
            <a:off x="-25" y="0"/>
            <a:ext cx="3021000" cy="5142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2"/>
          <p:cNvSpPr/>
          <p:nvPr/>
        </p:nvSpPr>
        <p:spPr>
          <a:xfrm>
            <a:off x="0" y="350325"/>
            <a:ext cx="30672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txBox="1"/>
          <p:nvPr/>
        </p:nvSpPr>
        <p:spPr>
          <a:xfrm>
            <a:off x="32475" y="340425"/>
            <a:ext cx="2689800" cy="8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Objectives</a:t>
            </a:r>
            <a:endParaRPr b="1" sz="3600">
              <a:latin typeface="Proxima Nova"/>
              <a:ea typeface="Proxima Nova"/>
              <a:cs typeface="Proxima Nova"/>
              <a:sym typeface="Proxima Nova"/>
            </a:endParaRPr>
          </a:p>
        </p:txBody>
      </p:sp>
      <p:sp>
        <p:nvSpPr>
          <p:cNvPr id="141" name="Google Shape;141;p22"/>
          <p:cNvSpPr/>
          <p:nvPr/>
        </p:nvSpPr>
        <p:spPr>
          <a:xfrm>
            <a:off x="228600" y="2201825"/>
            <a:ext cx="3067200" cy="3079500"/>
          </a:xfrm>
          <a:prstGeom prst="ellipse">
            <a:avLst/>
          </a:prstGeom>
          <a:solidFill>
            <a:srgbClr val="154A7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FFFFFF"/>
                </a:solidFill>
                <a:latin typeface="Proxima Nova"/>
                <a:ea typeface="Proxima Nova"/>
                <a:cs typeface="Proxima Nova"/>
                <a:sym typeface="Proxima Nova"/>
              </a:rPr>
              <a:t>Objective 1: Emergency Preparation &amp; Transportation </a:t>
            </a:r>
            <a:endParaRPr sz="1800">
              <a:latin typeface="Proxima Nova"/>
              <a:ea typeface="Proxima Nova"/>
              <a:cs typeface="Proxima Nova"/>
              <a:sym typeface="Proxima Nova"/>
            </a:endParaRPr>
          </a:p>
        </p:txBody>
      </p:sp>
      <p:sp>
        <p:nvSpPr>
          <p:cNvPr id="142" name="Google Shape;142;p22"/>
          <p:cNvSpPr/>
          <p:nvPr/>
        </p:nvSpPr>
        <p:spPr>
          <a:xfrm>
            <a:off x="3038400" y="2201827"/>
            <a:ext cx="3067200" cy="3079500"/>
          </a:xfrm>
          <a:prstGeom prst="ellipse">
            <a:avLst/>
          </a:prstGeom>
          <a:solidFill>
            <a:srgbClr val="30829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FFFFFF"/>
                </a:solidFill>
                <a:latin typeface="Proxima Nova"/>
                <a:ea typeface="Proxima Nova"/>
                <a:cs typeface="Proxima Nova"/>
                <a:sym typeface="Proxima Nova"/>
              </a:rPr>
              <a:t>Objective 2: </a:t>
            </a:r>
            <a:r>
              <a:rPr b="1" lang="en" sz="1800">
                <a:solidFill>
                  <a:schemeClr val="lt1"/>
                </a:solidFill>
                <a:latin typeface="Proxima Nova"/>
                <a:ea typeface="Proxima Nova"/>
                <a:cs typeface="Proxima Nova"/>
                <a:sym typeface="Proxima Nova"/>
              </a:rPr>
              <a:t>Standard Operating Procedures &amp; Training</a:t>
            </a:r>
            <a:endParaRPr sz="1800">
              <a:latin typeface="Proxima Nova"/>
              <a:ea typeface="Proxima Nova"/>
              <a:cs typeface="Proxima Nova"/>
              <a:sym typeface="Proxima Nova"/>
            </a:endParaRPr>
          </a:p>
        </p:txBody>
      </p:sp>
      <p:sp>
        <p:nvSpPr>
          <p:cNvPr id="143" name="Google Shape;143;p22"/>
          <p:cNvSpPr/>
          <p:nvPr/>
        </p:nvSpPr>
        <p:spPr>
          <a:xfrm>
            <a:off x="5905875" y="2201825"/>
            <a:ext cx="3067200" cy="3079500"/>
          </a:xfrm>
          <a:prstGeom prst="ellipse">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FFFFFF"/>
                </a:solidFill>
                <a:latin typeface="Proxima Nova"/>
                <a:ea typeface="Proxima Nova"/>
                <a:cs typeface="Proxima Nova"/>
                <a:sym typeface="Proxima Nova"/>
              </a:rPr>
              <a:t>Objective 3: </a:t>
            </a:r>
            <a:r>
              <a:rPr b="1" lang="en" sz="1800">
                <a:solidFill>
                  <a:schemeClr val="lt1"/>
                </a:solidFill>
                <a:latin typeface="Proxima Nova"/>
                <a:ea typeface="Proxima Nova"/>
                <a:cs typeface="Proxima Nova"/>
                <a:sym typeface="Proxima Nova"/>
              </a:rPr>
              <a:t>Equipment, Supplies &amp; Infrastructure</a:t>
            </a:r>
            <a:endParaRPr sz="1800">
              <a:latin typeface="Proxima Nova"/>
              <a:ea typeface="Proxima Nova"/>
              <a:cs typeface="Proxima Nova"/>
              <a:sym typeface="Proxima Nova"/>
            </a:endParaRPr>
          </a:p>
        </p:txBody>
      </p:sp>
      <p:sp>
        <p:nvSpPr>
          <p:cNvPr id="144" name="Google Shape;144;p22"/>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45" name="Google Shape;145;p22"/>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46" name="Google Shape;146;p22"/>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3"/>
          <p:cNvSpPr/>
          <p:nvPr/>
        </p:nvSpPr>
        <p:spPr>
          <a:xfrm>
            <a:off x="0" y="350333"/>
            <a:ext cx="23280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txBox="1"/>
          <p:nvPr/>
        </p:nvSpPr>
        <p:spPr>
          <a:xfrm>
            <a:off x="0" y="340433"/>
            <a:ext cx="1896000" cy="8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Proxima Nova"/>
                <a:ea typeface="Proxima Nova"/>
                <a:cs typeface="Proxima Nova"/>
                <a:sym typeface="Proxima Nova"/>
              </a:rPr>
              <a:t>Objective 1</a:t>
            </a:r>
            <a:endParaRPr b="1" sz="2500">
              <a:latin typeface="Proxima Nova"/>
              <a:ea typeface="Proxima Nova"/>
              <a:cs typeface="Proxima Nova"/>
              <a:sym typeface="Proxima Nova"/>
            </a:endParaRPr>
          </a:p>
        </p:txBody>
      </p:sp>
      <p:grpSp>
        <p:nvGrpSpPr>
          <p:cNvPr id="153" name="Google Shape;153;p23"/>
          <p:cNvGrpSpPr/>
          <p:nvPr/>
        </p:nvGrpSpPr>
        <p:grpSpPr>
          <a:xfrm>
            <a:off x="5489225" y="1707491"/>
            <a:ext cx="3291900" cy="808380"/>
            <a:chOff x="5641625" y="1280650"/>
            <a:chExt cx="3291900" cy="606300"/>
          </a:xfrm>
        </p:grpSpPr>
        <p:sp>
          <p:nvSpPr>
            <p:cNvPr id="154" name="Google Shape;154;p23"/>
            <p:cNvSpPr/>
            <p:nvPr/>
          </p:nvSpPr>
          <p:spPr>
            <a:xfrm rot="10800000">
              <a:off x="5641625" y="1280650"/>
              <a:ext cx="3291900" cy="606300"/>
            </a:xfrm>
            <a:prstGeom prst="homePlate">
              <a:avLst>
                <a:gd fmla="val 50000" name="adj"/>
              </a:avLst>
            </a:prstGeom>
            <a:solidFill>
              <a:srgbClr val="154A7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txBox="1"/>
            <p:nvPr/>
          </p:nvSpPr>
          <p:spPr>
            <a:xfrm>
              <a:off x="5951775" y="1280650"/>
              <a:ext cx="2981700" cy="6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Proxima Nova"/>
                  <a:ea typeface="Proxima Nova"/>
                  <a:cs typeface="Proxima Nova"/>
                  <a:sym typeface="Proxima Nova"/>
                </a:rPr>
                <a:t>RapidSMS Alert System</a:t>
              </a:r>
              <a:endParaRPr b="1" sz="1800">
                <a:solidFill>
                  <a:srgbClr val="FFFFFF"/>
                </a:solidFill>
                <a:latin typeface="Proxima Nova"/>
                <a:ea typeface="Proxima Nova"/>
                <a:cs typeface="Proxima Nova"/>
                <a:sym typeface="Proxima Nova"/>
              </a:endParaRPr>
            </a:p>
          </p:txBody>
        </p:sp>
      </p:grpSp>
      <p:grpSp>
        <p:nvGrpSpPr>
          <p:cNvPr id="156" name="Google Shape;156;p23"/>
          <p:cNvGrpSpPr/>
          <p:nvPr/>
        </p:nvGrpSpPr>
        <p:grpSpPr>
          <a:xfrm>
            <a:off x="5501475" y="3024724"/>
            <a:ext cx="3291900" cy="808380"/>
            <a:chOff x="5641625" y="2268600"/>
            <a:chExt cx="3291900" cy="606300"/>
          </a:xfrm>
        </p:grpSpPr>
        <p:sp>
          <p:nvSpPr>
            <p:cNvPr id="157" name="Google Shape;157;p23"/>
            <p:cNvSpPr/>
            <p:nvPr/>
          </p:nvSpPr>
          <p:spPr>
            <a:xfrm rot="10800000">
              <a:off x="5641625" y="2268600"/>
              <a:ext cx="3291900" cy="606300"/>
            </a:xfrm>
            <a:prstGeom prst="homePlate">
              <a:avLst>
                <a:gd fmla="val 50000" name="adj"/>
              </a:avLst>
            </a:prstGeom>
            <a:solidFill>
              <a:srgbClr val="154A7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txBox="1"/>
            <p:nvPr/>
          </p:nvSpPr>
          <p:spPr>
            <a:xfrm>
              <a:off x="5951775" y="2268600"/>
              <a:ext cx="2981700" cy="6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Proxima Nova"/>
                  <a:ea typeface="Proxima Nova"/>
                  <a:cs typeface="Proxima Nova"/>
                  <a:sym typeface="Proxima Nova"/>
                </a:rPr>
                <a:t>Emergency Planning</a:t>
              </a:r>
              <a:endParaRPr b="1" sz="1800">
                <a:solidFill>
                  <a:srgbClr val="FFFFFF"/>
                </a:solidFill>
                <a:latin typeface="Proxima Nova"/>
                <a:ea typeface="Proxima Nova"/>
                <a:cs typeface="Proxima Nova"/>
                <a:sym typeface="Proxima Nova"/>
              </a:endParaRPr>
            </a:p>
          </p:txBody>
        </p:sp>
      </p:grpSp>
      <p:grpSp>
        <p:nvGrpSpPr>
          <p:cNvPr id="159" name="Google Shape;159;p23"/>
          <p:cNvGrpSpPr/>
          <p:nvPr/>
        </p:nvGrpSpPr>
        <p:grpSpPr>
          <a:xfrm>
            <a:off x="5489225" y="4341958"/>
            <a:ext cx="3291900" cy="808380"/>
            <a:chOff x="5641625" y="3256550"/>
            <a:chExt cx="3291900" cy="606300"/>
          </a:xfrm>
        </p:grpSpPr>
        <p:sp>
          <p:nvSpPr>
            <p:cNvPr id="160" name="Google Shape;160;p23"/>
            <p:cNvSpPr/>
            <p:nvPr/>
          </p:nvSpPr>
          <p:spPr>
            <a:xfrm rot="10800000">
              <a:off x="5641625" y="3256550"/>
              <a:ext cx="3291900" cy="606300"/>
            </a:xfrm>
            <a:prstGeom prst="homePlate">
              <a:avLst>
                <a:gd fmla="val 50000" name="adj"/>
              </a:avLst>
            </a:prstGeom>
            <a:solidFill>
              <a:srgbClr val="154A7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txBox="1"/>
            <p:nvPr/>
          </p:nvSpPr>
          <p:spPr>
            <a:xfrm>
              <a:off x="5951775" y="3256550"/>
              <a:ext cx="2981700" cy="6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Proxima Nova"/>
                  <a:ea typeface="Proxima Nova"/>
                  <a:cs typeface="Proxima Nova"/>
                  <a:sym typeface="Proxima Nova"/>
                </a:rPr>
                <a:t>Emergency Transport Network</a:t>
              </a:r>
              <a:endParaRPr b="1" sz="1800">
                <a:solidFill>
                  <a:srgbClr val="FFFFFF"/>
                </a:solidFill>
                <a:latin typeface="Proxima Nova"/>
                <a:ea typeface="Proxima Nova"/>
                <a:cs typeface="Proxima Nova"/>
                <a:sym typeface="Proxima Nova"/>
              </a:endParaRPr>
            </a:p>
          </p:txBody>
        </p:sp>
      </p:grpSp>
      <p:sp>
        <p:nvSpPr>
          <p:cNvPr id="162" name="Google Shape;162;p23"/>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63" name="Google Shape;163;p23"/>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64" name="Google Shape;164;p23"/>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grpSp>
        <p:nvGrpSpPr>
          <p:cNvPr id="165" name="Google Shape;165;p23"/>
          <p:cNvGrpSpPr/>
          <p:nvPr/>
        </p:nvGrpSpPr>
        <p:grpSpPr>
          <a:xfrm>
            <a:off x="471075" y="1552250"/>
            <a:ext cx="3931338" cy="3753300"/>
            <a:chOff x="795075" y="1552263"/>
            <a:chExt cx="3931338" cy="3753300"/>
          </a:xfrm>
        </p:grpSpPr>
        <p:sp>
          <p:nvSpPr>
            <p:cNvPr id="166" name="Google Shape;166;p23"/>
            <p:cNvSpPr/>
            <p:nvPr/>
          </p:nvSpPr>
          <p:spPr>
            <a:xfrm>
              <a:off x="795075" y="1552287"/>
              <a:ext cx="3919200" cy="993600"/>
            </a:xfrm>
            <a:prstGeom prst="rect">
              <a:avLst/>
            </a:prstGeom>
            <a:solidFill>
              <a:srgbClr val="154A7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latin typeface="Proxima Nova"/>
                  <a:ea typeface="Proxima Nova"/>
                  <a:cs typeface="Proxima Nova"/>
                  <a:sym typeface="Proxima Nova"/>
                </a:rPr>
                <a:t>Emergency Preparation &amp; Transportation</a:t>
              </a:r>
              <a:endParaRPr sz="2400"/>
            </a:p>
          </p:txBody>
        </p:sp>
        <p:pic>
          <p:nvPicPr>
            <p:cNvPr id="167" name="Google Shape;167;p23"/>
            <p:cNvPicPr preferRelativeResize="0"/>
            <p:nvPr/>
          </p:nvPicPr>
          <p:blipFill rotWithShape="1">
            <a:blip r:embed="rId3">
              <a:alphaModFix/>
            </a:blip>
            <a:srcRect b="0" l="24202" r="0" t="15261"/>
            <a:stretch/>
          </p:blipFill>
          <p:spPr>
            <a:xfrm>
              <a:off x="795075" y="2515863"/>
              <a:ext cx="3919200" cy="2775026"/>
            </a:xfrm>
            <a:prstGeom prst="rect">
              <a:avLst/>
            </a:prstGeom>
            <a:noFill/>
            <a:ln>
              <a:noFill/>
            </a:ln>
          </p:spPr>
        </p:pic>
        <p:sp>
          <p:nvSpPr>
            <p:cNvPr id="168" name="Google Shape;168;p23"/>
            <p:cNvSpPr/>
            <p:nvPr/>
          </p:nvSpPr>
          <p:spPr>
            <a:xfrm>
              <a:off x="807213" y="1552263"/>
              <a:ext cx="3919200" cy="3753300"/>
            </a:xfrm>
            <a:prstGeom prst="rect">
              <a:avLst/>
            </a:prstGeom>
            <a:noFill/>
            <a:ln cap="flat" cmpd="sng" w="28575">
              <a:solidFill>
                <a:srgbClr val="154A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9" name="Google Shape;169;p23"/>
          <p:cNvCxnSpPr>
            <a:stCxn id="168" idx="3"/>
            <a:endCxn id="154" idx="3"/>
          </p:cNvCxnSpPr>
          <p:nvPr/>
        </p:nvCxnSpPr>
        <p:spPr>
          <a:xfrm flipH="1" rot="10800000">
            <a:off x="4402413" y="2111600"/>
            <a:ext cx="1086900" cy="1317300"/>
          </a:xfrm>
          <a:prstGeom prst="bentConnector3">
            <a:avLst>
              <a:gd fmla="val 49996" name="adj1"/>
            </a:avLst>
          </a:prstGeom>
          <a:noFill/>
          <a:ln cap="flat" cmpd="sng" w="9525">
            <a:solidFill>
              <a:schemeClr val="dk2"/>
            </a:solidFill>
            <a:prstDash val="solid"/>
            <a:round/>
            <a:headEnd len="med" w="med" type="none"/>
            <a:tailEnd len="med" w="med" type="none"/>
          </a:ln>
        </p:spPr>
      </p:cxnSp>
      <p:cxnSp>
        <p:nvCxnSpPr>
          <p:cNvPr id="170" name="Google Shape;170;p23"/>
          <p:cNvCxnSpPr>
            <a:stCxn id="168" idx="3"/>
            <a:endCxn id="160" idx="3"/>
          </p:cNvCxnSpPr>
          <p:nvPr/>
        </p:nvCxnSpPr>
        <p:spPr>
          <a:xfrm>
            <a:off x="4402413" y="3428900"/>
            <a:ext cx="1086900" cy="1317300"/>
          </a:xfrm>
          <a:prstGeom prst="bentConnector3">
            <a:avLst>
              <a:gd fmla="val 49996" name="adj1"/>
            </a:avLst>
          </a:prstGeom>
          <a:noFill/>
          <a:ln cap="flat" cmpd="sng" w="9525">
            <a:solidFill>
              <a:schemeClr val="dk2"/>
            </a:solidFill>
            <a:prstDash val="solid"/>
            <a:round/>
            <a:headEnd len="med" w="med" type="none"/>
            <a:tailEnd len="med" w="med" type="none"/>
          </a:ln>
        </p:spPr>
      </p:cxnSp>
      <p:cxnSp>
        <p:nvCxnSpPr>
          <p:cNvPr id="171" name="Google Shape;171;p23"/>
          <p:cNvCxnSpPr>
            <a:stCxn id="168" idx="3"/>
            <a:endCxn id="157" idx="3"/>
          </p:cNvCxnSpPr>
          <p:nvPr/>
        </p:nvCxnSpPr>
        <p:spPr>
          <a:xfrm>
            <a:off x="4402413" y="3428900"/>
            <a:ext cx="1099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p:nvPr/>
        </p:nvSpPr>
        <p:spPr>
          <a:xfrm>
            <a:off x="0" y="350333"/>
            <a:ext cx="23280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txBox="1"/>
          <p:nvPr/>
        </p:nvSpPr>
        <p:spPr>
          <a:xfrm>
            <a:off x="0" y="340433"/>
            <a:ext cx="1981500" cy="8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Proxima Nova"/>
                <a:ea typeface="Proxima Nova"/>
                <a:cs typeface="Proxima Nova"/>
                <a:sym typeface="Proxima Nova"/>
              </a:rPr>
              <a:t>Objective 2</a:t>
            </a:r>
            <a:endParaRPr b="1" sz="2500">
              <a:latin typeface="Proxima Nova"/>
              <a:ea typeface="Proxima Nova"/>
              <a:cs typeface="Proxima Nova"/>
              <a:sym typeface="Proxima Nova"/>
            </a:endParaRPr>
          </a:p>
        </p:txBody>
      </p:sp>
      <p:grpSp>
        <p:nvGrpSpPr>
          <p:cNvPr id="178" name="Google Shape;178;p24"/>
          <p:cNvGrpSpPr/>
          <p:nvPr/>
        </p:nvGrpSpPr>
        <p:grpSpPr>
          <a:xfrm>
            <a:off x="5489225" y="1707491"/>
            <a:ext cx="3291900" cy="819580"/>
            <a:chOff x="5641625" y="1280650"/>
            <a:chExt cx="3291900" cy="614700"/>
          </a:xfrm>
        </p:grpSpPr>
        <p:sp>
          <p:nvSpPr>
            <p:cNvPr id="179" name="Google Shape;179;p24"/>
            <p:cNvSpPr/>
            <p:nvPr/>
          </p:nvSpPr>
          <p:spPr>
            <a:xfrm rot="10800000">
              <a:off x="5641625" y="1289050"/>
              <a:ext cx="3291900" cy="606300"/>
            </a:xfrm>
            <a:prstGeom prst="homePlate">
              <a:avLst>
                <a:gd fmla="val 50000" name="adj"/>
              </a:avLst>
            </a:prstGeom>
            <a:solidFill>
              <a:srgbClr val="30829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txBox="1"/>
            <p:nvPr/>
          </p:nvSpPr>
          <p:spPr>
            <a:xfrm>
              <a:off x="5951775" y="1280650"/>
              <a:ext cx="2981700" cy="6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Proxima Nova"/>
                  <a:ea typeface="Proxima Nova"/>
                  <a:cs typeface="Proxima Nova"/>
                  <a:sym typeface="Proxima Nova"/>
                </a:rPr>
                <a:t>Standard Operating Procedures</a:t>
              </a:r>
              <a:endParaRPr b="1" sz="1800">
                <a:solidFill>
                  <a:srgbClr val="FFFFFF"/>
                </a:solidFill>
                <a:latin typeface="Proxima Nova"/>
                <a:ea typeface="Proxima Nova"/>
                <a:cs typeface="Proxima Nova"/>
                <a:sym typeface="Proxima Nova"/>
              </a:endParaRPr>
            </a:p>
          </p:txBody>
        </p:sp>
      </p:grpSp>
      <p:grpSp>
        <p:nvGrpSpPr>
          <p:cNvPr id="181" name="Google Shape;181;p24"/>
          <p:cNvGrpSpPr/>
          <p:nvPr/>
        </p:nvGrpSpPr>
        <p:grpSpPr>
          <a:xfrm>
            <a:off x="5489225" y="4330625"/>
            <a:ext cx="3291900" cy="808380"/>
            <a:chOff x="5641625" y="3248050"/>
            <a:chExt cx="3291900" cy="606300"/>
          </a:xfrm>
        </p:grpSpPr>
        <p:sp>
          <p:nvSpPr>
            <p:cNvPr id="182" name="Google Shape;182;p24"/>
            <p:cNvSpPr/>
            <p:nvPr/>
          </p:nvSpPr>
          <p:spPr>
            <a:xfrm rot="10800000">
              <a:off x="5641625" y="3248050"/>
              <a:ext cx="3291900" cy="606300"/>
            </a:xfrm>
            <a:prstGeom prst="homePlate">
              <a:avLst>
                <a:gd fmla="val 50000" name="adj"/>
              </a:avLst>
            </a:prstGeom>
            <a:solidFill>
              <a:srgbClr val="30829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txBox="1"/>
            <p:nvPr/>
          </p:nvSpPr>
          <p:spPr>
            <a:xfrm>
              <a:off x="5951825" y="3248050"/>
              <a:ext cx="2981700" cy="6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Proxima Nova"/>
                  <a:ea typeface="Proxima Nova"/>
                  <a:cs typeface="Proxima Nova"/>
                  <a:sym typeface="Proxima Nova"/>
                </a:rPr>
                <a:t>Low-Dose High-Frequency Training</a:t>
              </a:r>
              <a:endParaRPr b="1" sz="1800">
                <a:solidFill>
                  <a:srgbClr val="FFFFFF"/>
                </a:solidFill>
                <a:latin typeface="Proxima Nova"/>
                <a:ea typeface="Proxima Nova"/>
                <a:cs typeface="Proxima Nova"/>
                <a:sym typeface="Proxima Nova"/>
              </a:endParaRPr>
            </a:p>
          </p:txBody>
        </p:sp>
      </p:grpSp>
      <p:sp>
        <p:nvSpPr>
          <p:cNvPr id="184" name="Google Shape;184;p24"/>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85" name="Google Shape;185;p24"/>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86" name="Google Shape;186;p24"/>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grpSp>
        <p:nvGrpSpPr>
          <p:cNvPr id="187" name="Google Shape;187;p24"/>
          <p:cNvGrpSpPr/>
          <p:nvPr/>
        </p:nvGrpSpPr>
        <p:grpSpPr>
          <a:xfrm>
            <a:off x="443800" y="1707500"/>
            <a:ext cx="3919200" cy="3533400"/>
            <a:chOff x="443800" y="1707500"/>
            <a:chExt cx="3919200" cy="3533400"/>
          </a:xfrm>
        </p:grpSpPr>
        <p:sp>
          <p:nvSpPr>
            <p:cNvPr id="188" name="Google Shape;188;p24"/>
            <p:cNvSpPr/>
            <p:nvPr/>
          </p:nvSpPr>
          <p:spPr>
            <a:xfrm>
              <a:off x="443800" y="1707500"/>
              <a:ext cx="3919200" cy="1022700"/>
            </a:xfrm>
            <a:prstGeom prst="rect">
              <a:avLst/>
            </a:prstGeom>
            <a:solidFill>
              <a:srgbClr val="308290"/>
            </a:solidFill>
            <a:ln cap="flat" cmpd="sng" w="28575">
              <a:solidFill>
                <a:srgbClr val="30829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latin typeface="Proxima Nova"/>
                  <a:ea typeface="Proxima Nova"/>
                  <a:cs typeface="Proxima Nova"/>
                  <a:sym typeface="Proxima Nova"/>
                </a:rPr>
                <a:t>Standard Operating Procedures &amp; Training</a:t>
              </a:r>
              <a:endParaRPr sz="2400"/>
            </a:p>
          </p:txBody>
        </p:sp>
        <p:pic>
          <p:nvPicPr>
            <p:cNvPr id="189" name="Google Shape;189;p24"/>
            <p:cNvPicPr preferRelativeResize="0"/>
            <p:nvPr/>
          </p:nvPicPr>
          <p:blipFill rotWithShape="1">
            <a:blip r:embed="rId3">
              <a:alphaModFix/>
            </a:blip>
            <a:srcRect b="17969" l="18088" r="15115" t="5822"/>
            <a:stretch/>
          </p:blipFill>
          <p:spPr>
            <a:xfrm>
              <a:off x="443800" y="2730200"/>
              <a:ext cx="3919200" cy="2510700"/>
            </a:xfrm>
            <a:prstGeom prst="rect">
              <a:avLst/>
            </a:prstGeom>
            <a:noFill/>
            <a:ln>
              <a:noFill/>
            </a:ln>
          </p:spPr>
        </p:pic>
      </p:grpSp>
      <p:sp>
        <p:nvSpPr>
          <p:cNvPr id="190" name="Google Shape;190;p24"/>
          <p:cNvSpPr/>
          <p:nvPr/>
        </p:nvSpPr>
        <p:spPr>
          <a:xfrm>
            <a:off x="443800" y="1707500"/>
            <a:ext cx="3919200" cy="3533400"/>
          </a:xfrm>
          <a:prstGeom prst="rect">
            <a:avLst/>
          </a:prstGeom>
          <a:noFill/>
          <a:ln cap="flat" cmpd="sng" w="28575">
            <a:solidFill>
              <a:srgbClr val="3082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 name="Google Shape;191;p24"/>
          <p:cNvCxnSpPr>
            <a:stCxn id="190" idx="3"/>
            <a:endCxn id="179" idx="3"/>
          </p:cNvCxnSpPr>
          <p:nvPr/>
        </p:nvCxnSpPr>
        <p:spPr>
          <a:xfrm flipH="1" rot="10800000">
            <a:off x="4363000" y="2123000"/>
            <a:ext cx="1126200" cy="1351200"/>
          </a:xfrm>
          <a:prstGeom prst="bentConnector3">
            <a:avLst>
              <a:gd fmla="val 50001" name="adj1"/>
            </a:avLst>
          </a:prstGeom>
          <a:noFill/>
          <a:ln cap="flat" cmpd="sng" w="9525">
            <a:solidFill>
              <a:schemeClr val="dk2"/>
            </a:solidFill>
            <a:prstDash val="solid"/>
            <a:round/>
            <a:headEnd len="med" w="med" type="none"/>
            <a:tailEnd len="med" w="med" type="none"/>
          </a:ln>
        </p:spPr>
      </p:cxnSp>
      <p:cxnSp>
        <p:nvCxnSpPr>
          <p:cNvPr id="192" name="Google Shape;192;p24"/>
          <p:cNvCxnSpPr>
            <a:stCxn id="190" idx="3"/>
            <a:endCxn id="182" idx="3"/>
          </p:cNvCxnSpPr>
          <p:nvPr/>
        </p:nvCxnSpPr>
        <p:spPr>
          <a:xfrm>
            <a:off x="4363000" y="3474200"/>
            <a:ext cx="1126200" cy="1260600"/>
          </a:xfrm>
          <a:prstGeom prst="bentConnector3">
            <a:avLst>
              <a:gd fmla="val 50001" name="adj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p:nvPr/>
        </p:nvSpPr>
        <p:spPr>
          <a:xfrm>
            <a:off x="418250" y="1714964"/>
            <a:ext cx="3919200" cy="938100"/>
          </a:xfrm>
          <a:prstGeom prst="rect">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latin typeface="Proxima Nova"/>
                <a:ea typeface="Proxima Nova"/>
                <a:cs typeface="Proxima Nova"/>
                <a:sym typeface="Proxima Nova"/>
              </a:rPr>
              <a:t>Infrastructure, Equipment &amp; Supplies</a:t>
            </a:r>
            <a:endParaRPr sz="2500">
              <a:latin typeface="Proxima Nova"/>
              <a:ea typeface="Proxima Nova"/>
              <a:cs typeface="Proxima Nova"/>
              <a:sym typeface="Proxima Nova"/>
            </a:endParaRPr>
          </a:p>
        </p:txBody>
      </p:sp>
      <p:sp>
        <p:nvSpPr>
          <p:cNvPr id="198" name="Google Shape;198;p25"/>
          <p:cNvSpPr/>
          <p:nvPr/>
        </p:nvSpPr>
        <p:spPr>
          <a:xfrm>
            <a:off x="0" y="350333"/>
            <a:ext cx="23280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txBox="1"/>
          <p:nvPr/>
        </p:nvSpPr>
        <p:spPr>
          <a:xfrm>
            <a:off x="0" y="340433"/>
            <a:ext cx="1981500" cy="8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Proxima Nova"/>
                <a:ea typeface="Proxima Nova"/>
                <a:cs typeface="Proxima Nova"/>
                <a:sym typeface="Proxima Nova"/>
              </a:rPr>
              <a:t>Objective 3</a:t>
            </a:r>
            <a:endParaRPr b="1" sz="2500">
              <a:latin typeface="Proxima Nova"/>
              <a:ea typeface="Proxima Nova"/>
              <a:cs typeface="Proxima Nova"/>
              <a:sym typeface="Proxima Nova"/>
            </a:endParaRPr>
          </a:p>
        </p:txBody>
      </p:sp>
      <p:grpSp>
        <p:nvGrpSpPr>
          <p:cNvPr id="200" name="Google Shape;200;p25"/>
          <p:cNvGrpSpPr/>
          <p:nvPr/>
        </p:nvGrpSpPr>
        <p:grpSpPr>
          <a:xfrm>
            <a:off x="5413025" y="1707491"/>
            <a:ext cx="3291900" cy="808380"/>
            <a:chOff x="5641625" y="1280650"/>
            <a:chExt cx="3291900" cy="606300"/>
          </a:xfrm>
        </p:grpSpPr>
        <p:sp>
          <p:nvSpPr>
            <p:cNvPr id="201" name="Google Shape;201;p25"/>
            <p:cNvSpPr/>
            <p:nvPr/>
          </p:nvSpPr>
          <p:spPr>
            <a:xfrm rot="10800000">
              <a:off x="5641625" y="1280650"/>
              <a:ext cx="3291900" cy="6063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202" name="Google Shape;202;p25"/>
            <p:cNvSpPr txBox="1"/>
            <p:nvPr/>
          </p:nvSpPr>
          <p:spPr>
            <a:xfrm>
              <a:off x="5951775" y="1280650"/>
              <a:ext cx="2981700" cy="6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Proxima Nova"/>
                  <a:ea typeface="Proxima Nova"/>
                  <a:cs typeface="Proxima Nova"/>
                  <a:sym typeface="Proxima Nova"/>
                </a:rPr>
                <a:t>Equipment</a:t>
              </a:r>
              <a:endParaRPr b="1" sz="2200">
                <a:solidFill>
                  <a:srgbClr val="FFFFFF"/>
                </a:solidFill>
                <a:latin typeface="Proxima Nova"/>
                <a:ea typeface="Proxima Nova"/>
                <a:cs typeface="Proxima Nova"/>
                <a:sym typeface="Proxima Nova"/>
              </a:endParaRPr>
            </a:p>
          </p:txBody>
        </p:sp>
      </p:grpSp>
      <p:grpSp>
        <p:nvGrpSpPr>
          <p:cNvPr id="203" name="Google Shape;203;p25"/>
          <p:cNvGrpSpPr/>
          <p:nvPr/>
        </p:nvGrpSpPr>
        <p:grpSpPr>
          <a:xfrm>
            <a:off x="5413025" y="3024724"/>
            <a:ext cx="3291900" cy="808380"/>
            <a:chOff x="5641625" y="2268600"/>
            <a:chExt cx="3291900" cy="606300"/>
          </a:xfrm>
        </p:grpSpPr>
        <p:sp>
          <p:nvSpPr>
            <p:cNvPr id="204" name="Google Shape;204;p25"/>
            <p:cNvSpPr/>
            <p:nvPr/>
          </p:nvSpPr>
          <p:spPr>
            <a:xfrm rot="10800000">
              <a:off x="5641625" y="2268600"/>
              <a:ext cx="3291900" cy="6063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205" name="Google Shape;205;p25"/>
            <p:cNvSpPr txBox="1"/>
            <p:nvPr/>
          </p:nvSpPr>
          <p:spPr>
            <a:xfrm>
              <a:off x="5951775" y="2268600"/>
              <a:ext cx="2981700" cy="6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Proxima Nova"/>
                  <a:ea typeface="Proxima Nova"/>
                  <a:cs typeface="Proxima Nova"/>
                  <a:sym typeface="Proxima Nova"/>
                </a:rPr>
                <a:t>Medical Supplies</a:t>
              </a:r>
              <a:endParaRPr b="1" sz="2200">
                <a:solidFill>
                  <a:srgbClr val="FFFFFF"/>
                </a:solidFill>
                <a:latin typeface="Proxima Nova"/>
                <a:ea typeface="Proxima Nova"/>
                <a:cs typeface="Proxima Nova"/>
                <a:sym typeface="Proxima Nova"/>
              </a:endParaRPr>
            </a:p>
          </p:txBody>
        </p:sp>
      </p:grpSp>
      <p:grpSp>
        <p:nvGrpSpPr>
          <p:cNvPr id="206" name="Google Shape;206;p25"/>
          <p:cNvGrpSpPr/>
          <p:nvPr/>
        </p:nvGrpSpPr>
        <p:grpSpPr>
          <a:xfrm>
            <a:off x="5413025" y="4341958"/>
            <a:ext cx="3291900" cy="808380"/>
            <a:chOff x="5641625" y="3256550"/>
            <a:chExt cx="3291900" cy="606300"/>
          </a:xfrm>
        </p:grpSpPr>
        <p:sp>
          <p:nvSpPr>
            <p:cNvPr id="207" name="Google Shape;207;p25"/>
            <p:cNvSpPr/>
            <p:nvPr/>
          </p:nvSpPr>
          <p:spPr>
            <a:xfrm rot="10800000">
              <a:off x="5641625" y="3256550"/>
              <a:ext cx="3291900" cy="6063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208" name="Google Shape;208;p25"/>
            <p:cNvSpPr txBox="1"/>
            <p:nvPr/>
          </p:nvSpPr>
          <p:spPr>
            <a:xfrm>
              <a:off x="5951775" y="3256550"/>
              <a:ext cx="2981700" cy="6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Proxima Nova"/>
                  <a:ea typeface="Proxima Nova"/>
                  <a:cs typeface="Proxima Nova"/>
                  <a:sym typeface="Proxima Nova"/>
                </a:rPr>
                <a:t>Infrastructure</a:t>
              </a:r>
              <a:endParaRPr b="1" sz="2200">
                <a:solidFill>
                  <a:srgbClr val="FFFFFF"/>
                </a:solidFill>
                <a:latin typeface="Proxima Nova"/>
                <a:ea typeface="Proxima Nova"/>
                <a:cs typeface="Proxima Nova"/>
                <a:sym typeface="Proxima Nova"/>
              </a:endParaRPr>
            </a:p>
          </p:txBody>
        </p:sp>
      </p:grpSp>
      <p:sp>
        <p:nvSpPr>
          <p:cNvPr id="209" name="Google Shape;209;p25"/>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10" name="Google Shape;210;p25"/>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11" name="Google Shape;211;p25"/>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212" name="Google Shape;212;p25"/>
          <p:cNvPicPr preferRelativeResize="0"/>
          <p:nvPr/>
        </p:nvPicPr>
        <p:blipFill rotWithShape="1">
          <a:blip r:embed="rId3">
            <a:alphaModFix/>
          </a:blip>
          <a:srcRect b="0" l="25149" r="0" t="12816"/>
          <a:stretch/>
        </p:blipFill>
        <p:spPr>
          <a:xfrm>
            <a:off x="418250" y="2653062"/>
            <a:ext cx="3919201" cy="2489975"/>
          </a:xfrm>
          <a:prstGeom prst="rect">
            <a:avLst/>
          </a:prstGeom>
          <a:noFill/>
          <a:ln>
            <a:noFill/>
          </a:ln>
        </p:spPr>
      </p:pic>
      <p:sp>
        <p:nvSpPr>
          <p:cNvPr id="213" name="Google Shape;213;p25"/>
          <p:cNvSpPr/>
          <p:nvPr/>
        </p:nvSpPr>
        <p:spPr>
          <a:xfrm>
            <a:off x="422300" y="1730413"/>
            <a:ext cx="3919200" cy="3412500"/>
          </a:xfrm>
          <a:prstGeom prst="rect">
            <a:avLst/>
          </a:prstGeom>
          <a:noFill/>
          <a:ln cap="flat" cmpd="sng" w="28575">
            <a:solidFill>
              <a:srgbClr val="D45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25"/>
          <p:cNvCxnSpPr>
            <a:stCxn id="213" idx="3"/>
            <a:endCxn id="201" idx="3"/>
          </p:cNvCxnSpPr>
          <p:nvPr/>
        </p:nvCxnSpPr>
        <p:spPr>
          <a:xfrm flipH="1" rot="10800000">
            <a:off x="4341500" y="2111563"/>
            <a:ext cx="1071600" cy="1325100"/>
          </a:xfrm>
          <a:prstGeom prst="bentConnector3">
            <a:avLst>
              <a:gd fmla="val 49997" name="adj1"/>
            </a:avLst>
          </a:prstGeom>
          <a:noFill/>
          <a:ln cap="flat" cmpd="sng" w="9525">
            <a:solidFill>
              <a:schemeClr val="dk2"/>
            </a:solidFill>
            <a:prstDash val="solid"/>
            <a:round/>
            <a:headEnd len="med" w="med" type="none"/>
            <a:tailEnd len="med" w="med" type="none"/>
          </a:ln>
        </p:spPr>
      </p:cxnSp>
      <p:cxnSp>
        <p:nvCxnSpPr>
          <p:cNvPr id="215" name="Google Shape;215;p25"/>
          <p:cNvCxnSpPr>
            <a:stCxn id="213" idx="3"/>
            <a:endCxn id="207" idx="3"/>
          </p:cNvCxnSpPr>
          <p:nvPr/>
        </p:nvCxnSpPr>
        <p:spPr>
          <a:xfrm>
            <a:off x="4341500" y="3436663"/>
            <a:ext cx="1071600" cy="1309500"/>
          </a:xfrm>
          <a:prstGeom prst="bentConnector3">
            <a:avLst>
              <a:gd fmla="val 49997" name="adj1"/>
            </a:avLst>
          </a:prstGeom>
          <a:noFill/>
          <a:ln cap="flat" cmpd="sng" w="9525">
            <a:solidFill>
              <a:schemeClr val="dk2"/>
            </a:solidFill>
            <a:prstDash val="solid"/>
            <a:round/>
            <a:headEnd len="med" w="med" type="none"/>
            <a:tailEnd len="med" w="med" type="none"/>
          </a:ln>
        </p:spPr>
      </p:cxnSp>
      <p:cxnSp>
        <p:nvCxnSpPr>
          <p:cNvPr id="216" name="Google Shape;216;p25"/>
          <p:cNvCxnSpPr>
            <a:stCxn id="213" idx="3"/>
            <a:endCxn id="204" idx="3"/>
          </p:cNvCxnSpPr>
          <p:nvPr/>
        </p:nvCxnSpPr>
        <p:spPr>
          <a:xfrm flipH="1" rot="10800000">
            <a:off x="4341500" y="3428863"/>
            <a:ext cx="1071600" cy="7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1000"/>
                                        <p:tgtEl>
                                          <p:spTgt spid="20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6"/>
          <p:cNvSpPr txBox="1"/>
          <p:nvPr/>
        </p:nvSpPr>
        <p:spPr>
          <a:xfrm>
            <a:off x="1960675" y="615367"/>
            <a:ext cx="17592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latin typeface="Proxima Nova"/>
                <a:ea typeface="Proxima Nova"/>
                <a:cs typeface="Proxima Nova"/>
                <a:sym typeface="Proxima Nova"/>
              </a:rPr>
              <a:t>Year 1 </a:t>
            </a:r>
            <a:endParaRPr b="1" sz="2500">
              <a:latin typeface="Proxima Nova"/>
              <a:ea typeface="Proxima Nova"/>
              <a:cs typeface="Proxima Nova"/>
              <a:sym typeface="Proxima Nova"/>
            </a:endParaRPr>
          </a:p>
        </p:txBody>
      </p:sp>
      <p:sp>
        <p:nvSpPr>
          <p:cNvPr id="222" name="Google Shape;222;p26"/>
          <p:cNvSpPr txBox="1"/>
          <p:nvPr/>
        </p:nvSpPr>
        <p:spPr>
          <a:xfrm>
            <a:off x="4315050" y="544067"/>
            <a:ext cx="17592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latin typeface="Proxima Nova"/>
                <a:ea typeface="Proxima Nova"/>
                <a:cs typeface="Proxima Nova"/>
                <a:sym typeface="Proxima Nova"/>
              </a:rPr>
              <a:t>Year 2 </a:t>
            </a:r>
            <a:endParaRPr b="1" sz="2500">
              <a:latin typeface="Proxima Nova"/>
              <a:ea typeface="Proxima Nova"/>
              <a:cs typeface="Proxima Nova"/>
              <a:sym typeface="Proxima Nova"/>
            </a:endParaRPr>
          </a:p>
        </p:txBody>
      </p:sp>
      <p:sp>
        <p:nvSpPr>
          <p:cNvPr id="223" name="Google Shape;223;p26"/>
          <p:cNvSpPr txBox="1"/>
          <p:nvPr/>
        </p:nvSpPr>
        <p:spPr>
          <a:xfrm>
            <a:off x="6669425" y="543900"/>
            <a:ext cx="17592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latin typeface="Proxima Nova"/>
                <a:ea typeface="Proxima Nova"/>
                <a:cs typeface="Proxima Nova"/>
                <a:sym typeface="Proxima Nova"/>
              </a:rPr>
              <a:t>Year 3 </a:t>
            </a:r>
            <a:endParaRPr b="1" sz="2500">
              <a:latin typeface="Proxima Nova"/>
              <a:ea typeface="Proxima Nova"/>
              <a:cs typeface="Proxima Nova"/>
              <a:sym typeface="Proxima Nova"/>
            </a:endParaRPr>
          </a:p>
        </p:txBody>
      </p:sp>
      <p:sp>
        <p:nvSpPr>
          <p:cNvPr id="224" name="Google Shape;224;p26"/>
          <p:cNvSpPr/>
          <p:nvPr/>
        </p:nvSpPr>
        <p:spPr>
          <a:xfrm>
            <a:off x="1837425" y="1443467"/>
            <a:ext cx="6969900" cy="518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25" name="Google Shape;225;p26"/>
          <p:cNvGraphicFramePr/>
          <p:nvPr/>
        </p:nvGraphicFramePr>
        <p:xfrm>
          <a:off x="44775" y="1443467"/>
          <a:ext cx="3000000" cy="3000000"/>
        </p:xfrm>
        <a:graphic>
          <a:graphicData uri="http://schemas.openxmlformats.org/drawingml/2006/table">
            <a:tbl>
              <a:tblPr>
                <a:noFill/>
                <a:tableStyleId>{C2F1CCD6-9651-438F-8516-A711635F38BA}</a:tableStyleId>
              </a:tblPr>
              <a:tblGrid>
                <a:gridCol w="1697400"/>
              </a:tblGrid>
              <a:tr h="1728200">
                <a:tc>
                  <a:txBody>
                    <a:bodyPr>
                      <a:noAutofit/>
                    </a:bodyPr>
                    <a:lstStyle/>
                    <a:p>
                      <a:pPr indent="0" lvl="0" marL="0" rtl="0" algn="ctr">
                        <a:spcBef>
                          <a:spcPts val="0"/>
                        </a:spcBef>
                        <a:spcAft>
                          <a:spcPts val="0"/>
                        </a:spcAft>
                        <a:buNone/>
                      </a:pPr>
                      <a:r>
                        <a:rPr b="1" lang="en" sz="1800">
                          <a:solidFill>
                            <a:schemeClr val="lt1"/>
                          </a:solidFill>
                          <a:latin typeface="Proxima Nova"/>
                          <a:ea typeface="Proxima Nova"/>
                          <a:cs typeface="Proxima Nova"/>
                          <a:sym typeface="Proxima Nova"/>
                        </a:rPr>
                        <a:t>Objective 1: Emergency Preparation &amp; Transportation</a:t>
                      </a:r>
                      <a:endParaRPr b="1" sz="1800">
                        <a:solidFill>
                          <a:schemeClr val="lt1"/>
                        </a:solidFill>
                        <a:latin typeface="Proxima Nova"/>
                        <a:ea typeface="Proxima Nova"/>
                        <a:cs typeface="Proxima Nova"/>
                        <a:sym typeface="Proxima Nova"/>
                      </a:endParaRPr>
                    </a:p>
                  </a:txBody>
                  <a:tcPr marT="121900" marB="121900" marR="91425" marL="91425" anchor="ctr">
                    <a:solidFill>
                      <a:srgbClr val="0B5394"/>
                    </a:solidFill>
                  </a:tcPr>
                </a:tc>
              </a:tr>
              <a:tr h="1728200">
                <a:tc>
                  <a:txBody>
                    <a:bodyPr>
                      <a:noAutofit/>
                    </a:bodyPr>
                    <a:lstStyle/>
                    <a:p>
                      <a:pPr indent="0" lvl="0" marL="0" rtl="0" algn="ctr">
                        <a:spcBef>
                          <a:spcPts val="0"/>
                        </a:spcBef>
                        <a:spcAft>
                          <a:spcPts val="0"/>
                        </a:spcAft>
                        <a:buClr>
                          <a:schemeClr val="dk1"/>
                        </a:buClr>
                        <a:buSzPts val="1500"/>
                        <a:buFont typeface="Arial"/>
                        <a:buNone/>
                      </a:pPr>
                      <a:r>
                        <a:rPr b="1" lang="en" sz="1800">
                          <a:solidFill>
                            <a:schemeClr val="lt1"/>
                          </a:solidFill>
                          <a:latin typeface="Proxima Nova"/>
                          <a:ea typeface="Proxima Nova"/>
                          <a:cs typeface="Proxima Nova"/>
                          <a:sym typeface="Proxima Nova"/>
                        </a:rPr>
                        <a:t>Objective 2: SOPs and Training</a:t>
                      </a:r>
                      <a:endParaRPr b="1" sz="1800">
                        <a:solidFill>
                          <a:schemeClr val="lt1"/>
                        </a:solidFill>
                        <a:latin typeface="Proxima Nova"/>
                        <a:ea typeface="Proxima Nova"/>
                        <a:cs typeface="Proxima Nova"/>
                        <a:sym typeface="Proxima Nova"/>
                      </a:endParaRPr>
                    </a:p>
                  </a:txBody>
                  <a:tcPr marT="121900" marB="121900" marR="91425" marL="91425" anchor="ctr">
                    <a:solidFill>
                      <a:srgbClr val="45818E"/>
                    </a:solidFill>
                  </a:tcPr>
                </a:tc>
              </a:tr>
              <a:tr h="1728200">
                <a:tc>
                  <a:txBody>
                    <a:bodyPr>
                      <a:noAutofit/>
                    </a:bodyPr>
                    <a:lstStyle/>
                    <a:p>
                      <a:pPr indent="0" lvl="0" marL="0" rtl="0" algn="ctr">
                        <a:spcBef>
                          <a:spcPts val="0"/>
                        </a:spcBef>
                        <a:spcAft>
                          <a:spcPts val="0"/>
                        </a:spcAft>
                        <a:buNone/>
                      </a:pPr>
                      <a:r>
                        <a:rPr b="1" lang="en" sz="1800">
                          <a:solidFill>
                            <a:schemeClr val="lt1"/>
                          </a:solidFill>
                          <a:latin typeface="Proxima Nova"/>
                          <a:ea typeface="Proxima Nova"/>
                          <a:cs typeface="Proxima Nova"/>
                          <a:sym typeface="Proxima Nova"/>
                        </a:rPr>
                        <a:t>Objective 3: Infrastructure, Equipment &amp; Supplies</a:t>
                      </a:r>
                      <a:endParaRPr b="1" sz="1800">
                        <a:solidFill>
                          <a:schemeClr val="lt1"/>
                        </a:solidFill>
                        <a:latin typeface="Proxima Nova"/>
                        <a:ea typeface="Proxima Nova"/>
                        <a:cs typeface="Proxima Nova"/>
                        <a:sym typeface="Proxima Nova"/>
                      </a:endParaRPr>
                    </a:p>
                  </a:txBody>
                  <a:tcPr marT="121900" marB="121900" marR="91425" marL="91425" anchor="ctr">
                    <a:solidFill>
                      <a:srgbClr val="D45B00"/>
                    </a:solidFill>
                  </a:tcPr>
                </a:tc>
              </a:tr>
            </a:tbl>
          </a:graphicData>
        </a:graphic>
      </p:graphicFrame>
      <p:cxnSp>
        <p:nvCxnSpPr>
          <p:cNvPr id="226" name="Google Shape;226;p26"/>
          <p:cNvCxnSpPr/>
          <p:nvPr/>
        </p:nvCxnSpPr>
        <p:spPr>
          <a:xfrm>
            <a:off x="4123975" y="1377367"/>
            <a:ext cx="0" cy="5303100"/>
          </a:xfrm>
          <a:prstGeom prst="straightConnector1">
            <a:avLst/>
          </a:prstGeom>
          <a:noFill/>
          <a:ln cap="flat" cmpd="sng" w="9525">
            <a:solidFill>
              <a:schemeClr val="dk2"/>
            </a:solidFill>
            <a:prstDash val="dash"/>
            <a:round/>
            <a:headEnd len="med" w="med" type="none"/>
            <a:tailEnd len="med" w="med" type="none"/>
          </a:ln>
        </p:spPr>
      </p:cxnSp>
      <p:sp>
        <p:nvSpPr>
          <p:cNvPr id="227" name="Google Shape;227;p26"/>
          <p:cNvSpPr txBox="1"/>
          <p:nvPr/>
        </p:nvSpPr>
        <p:spPr>
          <a:xfrm>
            <a:off x="2016925" y="1863900"/>
            <a:ext cx="1086900" cy="7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228" name="Google Shape;228;p26"/>
          <p:cNvCxnSpPr/>
          <p:nvPr/>
        </p:nvCxnSpPr>
        <p:spPr>
          <a:xfrm>
            <a:off x="6505775" y="1377367"/>
            <a:ext cx="0" cy="5284800"/>
          </a:xfrm>
          <a:prstGeom prst="straightConnector1">
            <a:avLst/>
          </a:prstGeom>
          <a:noFill/>
          <a:ln cap="flat" cmpd="sng" w="9525">
            <a:solidFill>
              <a:schemeClr val="dk2"/>
            </a:solidFill>
            <a:prstDash val="dash"/>
            <a:round/>
            <a:headEnd len="med" w="med" type="none"/>
            <a:tailEnd len="med" w="med" type="none"/>
          </a:ln>
        </p:spPr>
      </p:cxnSp>
      <p:grpSp>
        <p:nvGrpSpPr>
          <p:cNvPr id="229" name="Google Shape;229;p26"/>
          <p:cNvGrpSpPr/>
          <p:nvPr/>
        </p:nvGrpSpPr>
        <p:grpSpPr>
          <a:xfrm>
            <a:off x="1960675" y="1669250"/>
            <a:ext cx="6846521" cy="1151179"/>
            <a:chOff x="1961459" y="1251969"/>
            <a:chExt cx="6777391" cy="863406"/>
          </a:xfrm>
        </p:grpSpPr>
        <p:sp>
          <p:nvSpPr>
            <p:cNvPr id="230" name="Google Shape;230;p26"/>
            <p:cNvSpPr/>
            <p:nvPr/>
          </p:nvSpPr>
          <p:spPr>
            <a:xfrm>
              <a:off x="1961459" y="1251969"/>
              <a:ext cx="1913100" cy="863400"/>
            </a:xfrm>
            <a:prstGeom prst="homePlate">
              <a:avLst>
                <a:gd fmla="val 50000" name="adj"/>
              </a:avLst>
            </a:prstGeom>
            <a:solidFill>
              <a:srgbClr val="3D85C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roxima Nova"/>
                  <a:ea typeface="Proxima Nova"/>
                  <a:cs typeface="Proxima Nova"/>
                  <a:sym typeface="Proxima Nova"/>
                </a:rPr>
                <a:t>Development</a:t>
              </a:r>
              <a:endParaRPr b="1" sz="1600">
                <a:solidFill>
                  <a:schemeClr val="lt1"/>
                </a:solidFill>
                <a:latin typeface="Proxima Nova"/>
                <a:ea typeface="Proxima Nova"/>
                <a:cs typeface="Proxima Nova"/>
                <a:sym typeface="Proxima Nova"/>
              </a:endParaRPr>
            </a:p>
          </p:txBody>
        </p:sp>
        <p:sp>
          <p:nvSpPr>
            <p:cNvPr id="231" name="Google Shape;231;p26"/>
            <p:cNvSpPr/>
            <p:nvPr/>
          </p:nvSpPr>
          <p:spPr>
            <a:xfrm>
              <a:off x="3307050" y="1251975"/>
              <a:ext cx="5431800" cy="863400"/>
            </a:xfrm>
            <a:prstGeom prst="chevron">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roxima Nova"/>
                  <a:ea typeface="Proxima Nova"/>
                  <a:cs typeface="Proxima Nova"/>
                  <a:sym typeface="Proxima Nova"/>
                </a:rPr>
                <a:t>Implementation</a:t>
              </a:r>
              <a:endParaRPr b="1" sz="1600">
                <a:solidFill>
                  <a:schemeClr val="lt1"/>
                </a:solidFill>
                <a:latin typeface="Proxima Nova"/>
                <a:ea typeface="Proxima Nova"/>
                <a:cs typeface="Proxima Nova"/>
                <a:sym typeface="Proxima Nova"/>
              </a:endParaRPr>
            </a:p>
          </p:txBody>
        </p:sp>
      </p:grpSp>
      <p:grpSp>
        <p:nvGrpSpPr>
          <p:cNvPr id="232" name="Google Shape;232;p26"/>
          <p:cNvGrpSpPr/>
          <p:nvPr/>
        </p:nvGrpSpPr>
        <p:grpSpPr>
          <a:xfrm>
            <a:off x="2639344" y="3460113"/>
            <a:ext cx="6157094" cy="1151188"/>
            <a:chOff x="2633275" y="2595150"/>
            <a:chExt cx="6094925" cy="863413"/>
          </a:xfrm>
        </p:grpSpPr>
        <p:sp>
          <p:nvSpPr>
            <p:cNvPr id="233" name="Google Shape;233;p26"/>
            <p:cNvSpPr/>
            <p:nvPr/>
          </p:nvSpPr>
          <p:spPr>
            <a:xfrm>
              <a:off x="2633275" y="2595163"/>
              <a:ext cx="2162700" cy="863400"/>
            </a:xfrm>
            <a:prstGeom prst="homePlate">
              <a:avLst>
                <a:gd fmla="val 50000" name="adj"/>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roxima Nova"/>
                  <a:ea typeface="Proxima Nova"/>
                  <a:cs typeface="Proxima Nova"/>
                  <a:sym typeface="Proxima Nova"/>
                </a:rPr>
                <a:t>Planning/SOPs</a:t>
              </a:r>
              <a:endParaRPr b="1" sz="1600">
                <a:solidFill>
                  <a:schemeClr val="lt1"/>
                </a:solidFill>
                <a:latin typeface="Proxima Nova"/>
                <a:ea typeface="Proxima Nova"/>
                <a:cs typeface="Proxima Nova"/>
                <a:sym typeface="Proxima Nova"/>
              </a:endParaRPr>
            </a:p>
          </p:txBody>
        </p:sp>
        <p:sp>
          <p:nvSpPr>
            <p:cNvPr id="234" name="Google Shape;234;p26"/>
            <p:cNvSpPr/>
            <p:nvPr/>
          </p:nvSpPr>
          <p:spPr>
            <a:xfrm>
              <a:off x="4180200" y="2595150"/>
              <a:ext cx="4548000" cy="8634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roxima Nova"/>
                  <a:ea typeface="Proxima Nova"/>
                  <a:cs typeface="Proxima Nova"/>
                  <a:sym typeface="Proxima Nova"/>
                </a:rPr>
                <a:t>Implementation</a:t>
              </a:r>
              <a:endParaRPr b="1" sz="1600">
                <a:solidFill>
                  <a:schemeClr val="lt1"/>
                </a:solidFill>
                <a:latin typeface="Proxima Nova"/>
                <a:ea typeface="Proxima Nova"/>
                <a:cs typeface="Proxima Nova"/>
                <a:sym typeface="Proxima Nova"/>
              </a:endParaRPr>
            </a:p>
          </p:txBody>
        </p:sp>
      </p:grpSp>
      <p:grpSp>
        <p:nvGrpSpPr>
          <p:cNvPr id="235" name="Google Shape;235;p26"/>
          <p:cNvGrpSpPr/>
          <p:nvPr/>
        </p:nvGrpSpPr>
        <p:grpSpPr>
          <a:xfrm>
            <a:off x="3404700" y="5250969"/>
            <a:ext cx="5391964" cy="1151177"/>
            <a:chOff x="3390904" y="3938325"/>
            <a:chExt cx="5337522" cy="863405"/>
          </a:xfrm>
        </p:grpSpPr>
        <p:sp>
          <p:nvSpPr>
            <p:cNvPr id="236" name="Google Shape;236;p26"/>
            <p:cNvSpPr/>
            <p:nvPr/>
          </p:nvSpPr>
          <p:spPr>
            <a:xfrm>
              <a:off x="3390904" y="3938330"/>
              <a:ext cx="2903700" cy="863400"/>
            </a:xfrm>
            <a:prstGeom prst="homePlate">
              <a:avLst>
                <a:gd fmla="val 50000" name="adj"/>
              </a:avLst>
            </a:prstGeom>
            <a:solidFill>
              <a:srgbClr val="D4702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roxima Nova"/>
                  <a:ea typeface="Proxima Nova"/>
                  <a:cs typeface="Proxima Nova"/>
                  <a:sym typeface="Proxima Nova"/>
                </a:rPr>
                <a:t>Development</a:t>
              </a:r>
              <a:endParaRPr b="1" sz="1600">
                <a:solidFill>
                  <a:schemeClr val="lt1"/>
                </a:solidFill>
                <a:latin typeface="Proxima Nova"/>
                <a:ea typeface="Proxima Nova"/>
                <a:cs typeface="Proxima Nova"/>
                <a:sym typeface="Proxima Nova"/>
              </a:endParaRPr>
            </a:p>
          </p:txBody>
        </p:sp>
        <p:sp>
          <p:nvSpPr>
            <p:cNvPr id="237" name="Google Shape;237;p26"/>
            <p:cNvSpPr/>
            <p:nvPr/>
          </p:nvSpPr>
          <p:spPr>
            <a:xfrm>
              <a:off x="5724525" y="3938325"/>
              <a:ext cx="3003900" cy="863400"/>
            </a:xfrm>
            <a:prstGeom prst="chevron">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roxima Nova"/>
                  <a:ea typeface="Proxima Nova"/>
                  <a:cs typeface="Proxima Nova"/>
                  <a:sym typeface="Proxima Nova"/>
                </a:rPr>
                <a:t>Implementation</a:t>
              </a:r>
              <a:endParaRPr b="1" sz="1600">
                <a:solidFill>
                  <a:schemeClr val="lt1"/>
                </a:solidFill>
                <a:latin typeface="Proxima Nova"/>
                <a:ea typeface="Proxima Nova"/>
                <a:cs typeface="Proxima Nova"/>
                <a:sym typeface="Proxima Nova"/>
              </a:endParaRPr>
            </a:p>
          </p:txBody>
        </p:sp>
      </p:grpSp>
      <p:sp>
        <p:nvSpPr>
          <p:cNvPr id="238" name="Google Shape;238;p26"/>
          <p:cNvSpPr/>
          <p:nvPr/>
        </p:nvSpPr>
        <p:spPr>
          <a:xfrm>
            <a:off x="0" y="334600"/>
            <a:ext cx="16974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txBox="1"/>
          <p:nvPr>
            <p:ph type="title"/>
          </p:nvPr>
        </p:nvSpPr>
        <p:spPr>
          <a:xfrm>
            <a:off x="0" y="357000"/>
            <a:ext cx="14670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000000"/>
                </a:solidFill>
                <a:latin typeface="Proxima Nova"/>
                <a:ea typeface="Proxima Nova"/>
                <a:cs typeface="Proxima Nova"/>
                <a:sym typeface="Proxima Nova"/>
              </a:rPr>
              <a:t>Timeline</a:t>
            </a:r>
            <a:endParaRPr b="1" sz="2500">
              <a:solidFill>
                <a:srgbClr val="000000"/>
              </a:solidFill>
              <a:latin typeface="Proxima Nova"/>
              <a:ea typeface="Proxima Nova"/>
              <a:cs typeface="Proxima Nova"/>
              <a:sym typeface="Proxima Nova"/>
            </a:endParaRPr>
          </a:p>
        </p:txBody>
      </p:sp>
      <p:sp>
        <p:nvSpPr>
          <p:cNvPr id="240" name="Google Shape;240;p26"/>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41" name="Google Shape;241;p26"/>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42" name="Google Shape;242;p26"/>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1000"/>
                                        <p:tgtEl>
                                          <p:spTgt spid="2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1000"/>
                                        <p:tgtEl>
                                          <p:spTgt spid="2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1000"/>
                                        <p:tgtEl>
                                          <p:spTgt spid="23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7"/>
          <p:cNvSpPr/>
          <p:nvPr/>
        </p:nvSpPr>
        <p:spPr>
          <a:xfrm>
            <a:off x="0" y="350325"/>
            <a:ext cx="45720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a:off x="32475" y="340425"/>
            <a:ext cx="4710900" cy="8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500">
                <a:latin typeface="Proxima Nova"/>
                <a:ea typeface="Proxima Nova"/>
                <a:cs typeface="Proxima Nova"/>
                <a:sym typeface="Proxima Nova"/>
              </a:rPr>
              <a:t>Monitoring and Evaluation</a:t>
            </a:r>
            <a:endParaRPr b="1" sz="2500">
              <a:latin typeface="Proxima Nova"/>
              <a:ea typeface="Proxima Nova"/>
              <a:cs typeface="Proxima Nova"/>
              <a:sym typeface="Proxima Nova"/>
            </a:endParaRPr>
          </a:p>
        </p:txBody>
      </p:sp>
      <p:grpSp>
        <p:nvGrpSpPr>
          <p:cNvPr id="249" name="Google Shape;249;p27"/>
          <p:cNvGrpSpPr/>
          <p:nvPr/>
        </p:nvGrpSpPr>
        <p:grpSpPr>
          <a:xfrm>
            <a:off x="1542945" y="1424100"/>
            <a:ext cx="7617955" cy="1646763"/>
            <a:chOff x="1981532" y="2068252"/>
            <a:chExt cx="7179300" cy="1235103"/>
          </a:xfrm>
        </p:grpSpPr>
        <p:sp>
          <p:nvSpPr>
            <p:cNvPr id="250" name="Google Shape;250;p27"/>
            <p:cNvSpPr/>
            <p:nvPr/>
          </p:nvSpPr>
          <p:spPr>
            <a:xfrm rot="10800000">
              <a:off x="1981532" y="2068255"/>
              <a:ext cx="7179300" cy="1235100"/>
            </a:xfrm>
            <a:prstGeom prst="homePlate">
              <a:avLst>
                <a:gd fmla="val 50000" name="adj"/>
              </a:avLst>
            </a:prstGeom>
            <a:solidFill>
              <a:srgbClr val="154A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a:off x="2843379" y="2068252"/>
              <a:ext cx="6300600" cy="123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Proxima Nova"/>
                  <a:ea typeface="Proxima Nova"/>
                  <a:cs typeface="Proxima Nova"/>
                  <a:sym typeface="Proxima Nova"/>
                </a:rPr>
                <a:t>Monitoring: Was the Arrive &amp; Thrive! Program implemented as outlined in the work plan?</a:t>
              </a:r>
              <a:endParaRPr b="1" sz="2000">
                <a:solidFill>
                  <a:srgbClr val="FFFFFF"/>
                </a:solidFill>
                <a:latin typeface="Proxima Nova"/>
                <a:ea typeface="Proxima Nova"/>
                <a:cs typeface="Proxima Nova"/>
                <a:sym typeface="Proxima Nova"/>
              </a:endParaRPr>
            </a:p>
          </p:txBody>
        </p:sp>
      </p:grpSp>
      <p:grpSp>
        <p:nvGrpSpPr>
          <p:cNvPr id="252" name="Google Shape;252;p27"/>
          <p:cNvGrpSpPr/>
          <p:nvPr/>
        </p:nvGrpSpPr>
        <p:grpSpPr>
          <a:xfrm>
            <a:off x="1542975" y="3260750"/>
            <a:ext cx="7617975" cy="1646925"/>
            <a:chOff x="1542975" y="3221331"/>
            <a:chExt cx="7617975" cy="1235225"/>
          </a:xfrm>
        </p:grpSpPr>
        <p:sp>
          <p:nvSpPr>
            <p:cNvPr id="253" name="Google Shape;253;p27"/>
            <p:cNvSpPr/>
            <p:nvPr/>
          </p:nvSpPr>
          <p:spPr>
            <a:xfrm rot="10800000">
              <a:off x="1542975" y="3221455"/>
              <a:ext cx="7617900" cy="1235100"/>
            </a:xfrm>
            <a:prstGeom prst="homePlate">
              <a:avLst>
                <a:gd fmla="val 50000" name="adj"/>
              </a:avLst>
            </a:prstGeom>
            <a:solidFill>
              <a:srgbClr val="3082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txBox="1"/>
            <p:nvPr/>
          </p:nvSpPr>
          <p:spPr>
            <a:xfrm>
              <a:off x="2266950" y="3221331"/>
              <a:ext cx="6894000" cy="123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Proxima Nova"/>
                  <a:ea typeface="Proxima Nova"/>
                  <a:cs typeface="Proxima Nova"/>
                  <a:sym typeface="Proxima Nova"/>
                </a:rPr>
                <a:t>Evaluation</a:t>
              </a:r>
              <a:r>
                <a:rPr b="1" lang="en" sz="2000">
                  <a:solidFill>
                    <a:srgbClr val="FFFFFF"/>
                  </a:solidFill>
                  <a:latin typeface="Proxima Nova"/>
                  <a:ea typeface="Proxima Nova"/>
                  <a:cs typeface="Proxima Nova"/>
                  <a:sym typeface="Proxima Nova"/>
                </a:rPr>
                <a:t>: </a:t>
              </a:r>
              <a:r>
                <a:rPr b="1" lang="en" sz="2000">
                  <a:solidFill>
                    <a:srgbClr val="FFFFFF"/>
                  </a:solidFill>
                  <a:latin typeface="Proxima Nova"/>
                  <a:ea typeface="Proxima Nova"/>
                  <a:cs typeface="Proxima Nova"/>
                  <a:sym typeface="Proxima Nova"/>
                </a:rPr>
                <a:t>Did implementation of the Arrive &amp; Thrive! Program improve access to quality BEmONC for the women and children in the greater Akyem Dwenase area?</a:t>
              </a:r>
              <a:endParaRPr b="1" sz="2000">
                <a:solidFill>
                  <a:srgbClr val="FFFFFF"/>
                </a:solidFill>
                <a:latin typeface="Proxima Nova"/>
                <a:ea typeface="Proxima Nova"/>
                <a:cs typeface="Proxima Nova"/>
                <a:sym typeface="Proxima Nova"/>
              </a:endParaRPr>
            </a:p>
          </p:txBody>
        </p:sp>
      </p:grpSp>
      <p:grpSp>
        <p:nvGrpSpPr>
          <p:cNvPr id="255" name="Google Shape;255;p27"/>
          <p:cNvGrpSpPr/>
          <p:nvPr/>
        </p:nvGrpSpPr>
        <p:grpSpPr>
          <a:xfrm>
            <a:off x="1542926" y="5097539"/>
            <a:ext cx="7618017" cy="1627637"/>
            <a:chOff x="1981575" y="4185850"/>
            <a:chExt cx="7179358" cy="858006"/>
          </a:xfrm>
        </p:grpSpPr>
        <p:sp>
          <p:nvSpPr>
            <p:cNvPr id="256" name="Google Shape;256;p27"/>
            <p:cNvSpPr/>
            <p:nvPr/>
          </p:nvSpPr>
          <p:spPr>
            <a:xfrm rot="10800000">
              <a:off x="1981575" y="4185850"/>
              <a:ext cx="7179300" cy="858000"/>
            </a:xfrm>
            <a:prstGeom prst="homePlate">
              <a:avLst>
                <a:gd fmla="val 50000" name="adj"/>
              </a:avLst>
            </a:prstGeom>
            <a:solidFill>
              <a:srgbClr val="D45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txBox="1"/>
            <p:nvPr/>
          </p:nvSpPr>
          <p:spPr>
            <a:xfrm>
              <a:off x="2807533" y="4185856"/>
              <a:ext cx="6353400" cy="858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Proxima Nova"/>
                  <a:ea typeface="Proxima Nova"/>
                  <a:cs typeface="Proxima Nova"/>
                  <a:sym typeface="Proxima Nova"/>
                </a:rPr>
                <a:t>Data Collection, Analysis, and Dissemination</a:t>
              </a:r>
              <a:endParaRPr b="1" sz="2000">
                <a:solidFill>
                  <a:srgbClr val="FFFFFF"/>
                </a:solidFill>
                <a:latin typeface="Proxima Nova"/>
                <a:ea typeface="Proxima Nova"/>
                <a:cs typeface="Proxima Nova"/>
                <a:sym typeface="Proxima Nova"/>
              </a:endParaRPr>
            </a:p>
          </p:txBody>
        </p:sp>
      </p:grpSp>
      <p:sp>
        <p:nvSpPr>
          <p:cNvPr id="258" name="Google Shape;258;p27"/>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59" name="Google Shape;259;p27"/>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60" name="Google Shape;260;p27"/>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1000"/>
                                        <p:tgtEl>
                                          <p:spTgt spid="24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1000"/>
                                        <p:tgtEl>
                                          <p:spTgt spid="2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1000"/>
                                        <p:tgtEl>
                                          <p:spTgt spid="2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8"/>
          <p:cNvSpPr/>
          <p:nvPr/>
        </p:nvSpPr>
        <p:spPr>
          <a:xfrm>
            <a:off x="0" y="334600"/>
            <a:ext cx="39528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txBox="1"/>
          <p:nvPr>
            <p:ph type="title"/>
          </p:nvPr>
        </p:nvSpPr>
        <p:spPr>
          <a:xfrm>
            <a:off x="0" y="379400"/>
            <a:ext cx="37623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latin typeface="Proxima Nova"/>
                <a:ea typeface="Proxima Nova"/>
                <a:cs typeface="Proxima Nova"/>
                <a:sym typeface="Proxima Nova"/>
              </a:rPr>
              <a:t>Organizational Structure</a:t>
            </a:r>
            <a:endParaRPr b="1" sz="2500">
              <a:latin typeface="Proxima Nova"/>
              <a:ea typeface="Proxima Nova"/>
              <a:cs typeface="Proxima Nova"/>
              <a:sym typeface="Proxima Nova"/>
            </a:endParaRPr>
          </a:p>
        </p:txBody>
      </p:sp>
      <p:pic>
        <p:nvPicPr>
          <p:cNvPr id="267" name="Google Shape;267;p28"/>
          <p:cNvPicPr preferRelativeResize="0"/>
          <p:nvPr/>
        </p:nvPicPr>
        <p:blipFill rotWithShape="1">
          <a:blip r:embed="rId3">
            <a:alphaModFix/>
          </a:blip>
          <a:srcRect b="6125" l="2000" r="5825" t="18163"/>
          <a:stretch/>
        </p:blipFill>
        <p:spPr>
          <a:xfrm>
            <a:off x="349288" y="1486475"/>
            <a:ext cx="8445425" cy="4723625"/>
          </a:xfrm>
          <a:prstGeom prst="rect">
            <a:avLst/>
          </a:prstGeom>
          <a:noFill/>
          <a:ln>
            <a:noFill/>
          </a:ln>
        </p:spPr>
      </p:pic>
      <p:sp>
        <p:nvSpPr>
          <p:cNvPr id="268" name="Google Shape;268;p28"/>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69" name="Google Shape;269;p28"/>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70" name="Google Shape;270;p28"/>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9"/>
          <p:cNvSpPr/>
          <p:nvPr/>
        </p:nvSpPr>
        <p:spPr>
          <a:xfrm>
            <a:off x="0" y="334600"/>
            <a:ext cx="18288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9"/>
          <p:cNvSpPr txBox="1"/>
          <p:nvPr>
            <p:ph type="title"/>
          </p:nvPr>
        </p:nvSpPr>
        <p:spPr>
          <a:xfrm>
            <a:off x="95250" y="357100"/>
            <a:ext cx="18288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latin typeface="Proxima Nova"/>
                <a:ea typeface="Proxima Nova"/>
                <a:cs typeface="Proxima Nova"/>
                <a:sym typeface="Proxima Nova"/>
              </a:rPr>
              <a:t>Budget</a:t>
            </a:r>
            <a:endParaRPr b="1" sz="2500">
              <a:latin typeface="Proxima Nova"/>
              <a:ea typeface="Proxima Nova"/>
              <a:cs typeface="Proxima Nova"/>
              <a:sym typeface="Proxima Nova"/>
            </a:endParaRPr>
          </a:p>
        </p:txBody>
      </p:sp>
      <p:graphicFrame>
        <p:nvGraphicFramePr>
          <p:cNvPr id="277" name="Google Shape;277;p29"/>
          <p:cNvGraphicFramePr/>
          <p:nvPr/>
        </p:nvGraphicFramePr>
        <p:xfrm>
          <a:off x="314150" y="1678425"/>
          <a:ext cx="3000000" cy="3000000"/>
        </p:xfrm>
        <a:graphic>
          <a:graphicData uri="http://schemas.openxmlformats.org/drawingml/2006/table">
            <a:tbl>
              <a:tblPr>
                <a:noFill/>
                <a:tableStyleId>{C2F1CCD6-9651-438F-8516-A711635F38BA}</a:tableStyleId>
              </a:tblPr>
              <a:tblGrid>
                <a:gridCol w="2607725"/>
                <a:gridCol w="1540300"/>
                <a:gridCol w="1455900"/>
                <a:gridCol w="1455900"/>
                <a:gridCol w="1455900"/>
              </a:tblGrid>
              <a:tr h="487650">
                <a:tc>
                  <a:txBody>
                    <a:bodyPr>
                      <a:noAutofit/>
                    </a:bodyPr>
                    <a:lstStyle/>
                    <a:p>
                      <a:pPr indent="0" lvl="0" marL="0" rtl="0" algn="ctr">
                        <a:spcBef>
                          <a:spcPts val="0"/>
                        </a:spcBef>
                        <a:spcAft>
                          <a:spcPts val="0"/>
                        </a:spcAft>
                        <a:buNone/>
                      </a:pPr>
                      <a:r>
                        <a:rPr lang="en" sz="2000">
                          <a:solidFill>
                            <a:srgbClr val="FFFFFF"/>
                          </a:solidFill>
                          <a:latin typeface="Proxima Nova Extrabold"/>
                          <a:ea typeface="Proxima Nova Extrabold"/>
                          <a:cs typeface="Proxima Nova Extrabold"/>
                          <a:sym typeface="Proxima Nova Extrabold"/>
                        </a:rPr>
                        <a:t>Type of Expense</a:t>
                      </a:r>
                      <a:endParaRPr sz="2000">
                        <a:solidFill>
                          <a:srgbClr val="FFFFFF"/>
                        </a:solidFill>
                        <a:latin typeface="Proxima Nova Extrabold"/>
                        <a:ea typeface="Proxima Nova Extrabold"/>
                        <a:cs typeface="Proxima Nova Extrabold"/>
                        <a:sym typeface="Proxima Nova Extrabo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154A7C"/>
                    </a:solidFill>
                  </a:tcPr>
                </a:tc>
                <a:tc>
                  <a:txBody>
                    <a:bodyPr>
                      <a:noAutofit/>
                    </a:bodyPr>
                    <a:lstStyle/>
                    <a:p>
                      <a:pPr indent="0" lvl="0" marL="0" rtl="0" algn="ctr">
                        <a:spcBef>
                          <a:spcPts val="0"/>
                        </a:spcBef>
                        <a:spcAft>
                          <a:spcPts val="0"/>
                        </a:spcAft>
                        <a:buNone/>
                      </a:pPr>
                      <a:r>
                        <a:rPr lang="en" sz="2000">
                          <a:solidFill>
                            <a:srgbClr val="FFFFFF"/>
                          </a:solidFill>
                          <a:latin typeface="Proxima Nova Extrabold"/>
                          <a:ea typeface="Proxima Nova Extrabold"/>
                          <a:cs typeface="Proxima Nova Extrabold"/>
                          <a:sym typeface="Proxima Nova Extrabold"/>
                        </a:rPr>
                        <a:t>Year 1</a:t>
                      </a:r>
                      <a:endParaRPr sz="2000">
                        <a:solidFill>
                          <a:srgbClr val="FFFFFF"/>
                        </a:solidFill>
                        <a:latin typeface="Proxima Nova Extrabold"/>
                        <a:ea typeface="Proxima Nova Extrabold"/>
                        <a:cs typeface="Proxima Nova Extrabold"/>
                        <a:sym typeface="Proxima Nova Extrabo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54A7C"/>
                    </a:solidFill>
                  </a:tcPr>
                </a:tc>
                <a:tc>
                  <a:txBody>
                    <a:bodyPr>
                      <a:noAutofit/>
                    </a:bodyPr>
                    <a:lstStyle/>
                    <a:p>
                      <a:pPr indent="0" lvl="0" marL="0" rtl="0" algn="ctr">
                        <a:spcBef>
                          <a:spcPts val="0"/>
                        </a:spcBef>
                        <a:spcAft>
                          <a:spcPts val="0"/>
                        </a:spcAft>
                        <a:buNone/>
                      </a:pPr>
                      <a:r>
                        <a:rPr lang="en" sz="2000">
                          <a:solidFill>
                            <a:srgbClr val="FFFFFF"/>
                          </a:solidFill>
                          <a:latin typeface="Proxima Nova Extrabold"/>
                          <a:ea typeface="Proxima Nova Extrabold"/>
                          <a:cs typeface="Proxima Nova Extrabold"/>
                          <a:sym typeface="Proxima Nova Extrabold"/>
                        </a:rPr>
                        <a:t>Year 2</a:t>
                      </a:r>
                      <a:endParaRPr sz="2000">
                        <a:solidFill>
                          <a:srgbClr val="FFFFFF"/>
                        </a:solidFill>
                        <a:latin typeface="Proxima Nova Extrabold"/>
                        <a:ea typeface="Proxima Nova Extrabold"/>
                        <a:cs typeface="Proxima Nova Extrabold"/>
                        <a:sym typeface="Proxima Nova Extrabo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54A7C"/>
                    </a:solidFill>
                  </a:tcPr>
                </a:tc>
                <a:tc>
                  <a:txBody>
                    <a:bodyPr>
                      <a:noAutofit/>
                    </a:bodyPr>
                    <a:lstStyle/>
                    <a:p>
                      <a:pPr indent="0" lvl="0" marL="0" rtl="0" algn="ctr">
                        <a:spcBef>
                          <a:spcPts val="0"/>
                        </a:spcBef>
                        <a:spcAft>
                          <a:spcPts val="0"/>
                        </a:spcAft>
                        <a:buNone/>
                      </a:pPr>
                      <a:r>
                        <a:rPr lang="en" sz="2000">
                          <a:solidFill>
                            <a:srgbClr val="FFFFFF"/>
                          </a:solidFill>
                          <a:latin typeface="Proxima Nova Extrabold"/>
                          <a:ea typeface="Proxima Nova Extrabold"/>
                          <a:cs typeface="Proxima Nova Extrabold"/>
                          <a:sym typeface="Proxima Nova Extrabold"/>
                        </a:rPr>
                        <a:t>Year 3</a:t>
                      </a:r>
                      <a:endParaRPr sz="2000">
                        <a:solidFill>
                          <a:srgbClr val="FFFFFF"/>
                        </a:solidFill>
                        <a:latin typeface="Proxima Nova Extrabold"/>
                        <a:ea typeface="Proxima Nova Extrabold"/>
                        <a:cs typeface="Proxima Nova Extrabold"/>
                        <a:sym typeface="Proxima Nova Extrabo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54A7C"/>
                    </a:solidFill>
                  </a:tcPr>
                </a:tc>
                <a:tc>
                  <a:txBody>
                    <a:bodyPr>
                      <a:noAutofit/>
                    </a:bodyPr>
                    <a:lstStyle/>
                    <a:p>
                      <a:pPr indent="0" lvl="0" marL="0" rtl="0" algn="ctr">
                        <a:spcBef>
                          <a:spcPts val="0"/>
                        </a:spcBef>
                        <a:spcAft>
                          <a:spcPts val="0"/>
                        </a:spcAft>
                        <a:buNone/>
                      </a:pPr>
                      <a:r>
                        <a:rPr lang="en" sz="2000">
                          <a:solidFill>
                            <a:srgbClr val="FFFFFF"/>
                          </a:solidFill>
                          <a:latin typeface="Proxima Nova Extrabold"/>
                          <a:ea typeface="Proxima Nova Extrabold"/>
                          <a:cs typeface="Proxima Nova Extrabold"/>
                          <a:sym typeface="Proxima Nova Extrabold"/>
                        </a:rPr>
                        <a:t>Total</a:t>
                      </a:r>
                      <a:endParaRPr sz="2000">
                        <a:solidFill>
                          <a:srgbClr val="FFFFFF"/>
                        </a:solidFill>
                        <a:latin typeface="Proxima Nova Extrabold"/>
                        <a:ea typeface="Proxima Nova Extrabold"/>
                        <a:cs typeface="Proxima Nova Extrabold"/>
                        <a:sym typeface="Proxima Nova Extrabo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54A7C"/>
                    </a:solidFill>
                  </a:tcPr>
                </a:tc>
              </a:tr>
              <a:tr h="487650">
                <a:tc>
                  <a:txBody>
                    <a:bodyPr>
                      <a:noAutofit/>
                    </a:bodyPr>
                    <a:lstStyle/>
                    <a:p>
                      <a:pPr indent="0" lvl="0" marL="0" rtl="0" algn="l">
                        <a:spcBef>
                          <a:spcPts val="0"/>
                        </a:spcBef>
                        <a:spcAft>
                          <a:spcPts val="0"/>
                        </a:spcAft>
                        <a:buNone/>
                      </a:pPr>
                      <a:r>
                        <a:rPr b="1" lang="en" sz="2000">
                          <a:latin typeface="Proxima Nova"/>
                          <a:ea typeface="Proxima Nova"/>
                          <a:cs typeface="Proxima Nova"/>
                          <a:sym typeface="Proxima Nova"/>
                        </a:rPr>
                        <a:t>Salaries</a:t>
                      </a:r>
                      <a:endParaRPr b="1" sz="20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$7,650.00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$7,956.00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$6,002.88</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$21,608.88</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CB9C"/>
                    </a:solidFill>
                  </a:tcPr>
                </a:tc>
              </a:tr>
              <a:tr h="487650">
                <a:tc>
                  <a:txBody>
                    <a:bodyPr>
                      <a:noAutofit/>
                    </a:bodyPr>
                    <a:lstStyle/>
                    <a:p>
                      <a:pPr indent="0" lvl="0" marL="0" rtl="0" algn="l">
                        <a:spcBef>
                          <a:spcPts val="0"/>
                        </a:spcBef>
                        <a:spcAft>
                          <a:spcPts val="0"/>
                        </a:spcAft>
                        <a:buNone/>
                      </a:pPr>
                      <a:r>
                        <a:rPr b="1" lang="en" sz="2000">
                          <a:latin typeface="Proxima Nova"/>
                          <a:ea typeface="Proxima Nova"/>
                          <a:cs typeface="Proxima Nova"/>
                          <a:sym typeface="Proxima Nova"/>
                        </a:rPr>
                        <a:t>Contracted Workers</a:t>
                      </a:r>
                      <a:endParaRPr b="1" sz="20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$2,726.00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$1,794.00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$3,363.78</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$7,883.78</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solidFill>
                      <a:srgbClr val="FCE5CD"/>
                    </a:solidFill>
                  </a:tcPr>
                </a:tc>
              </a:tr>
              <a:tr h="487650">
                <a:tc>
                  <a:txBody>
                    <a:bodyPr>
                      <a:noAutofit/>
                    </a:bodyPr>
                    <a:lstStyle/>
                    <a:p>
                      <a:pPr indent="0" lvl="0" marL="0" rtl="0" algn="l">
                        <a:spcBef>
                          <a:spcPts val="0"/>
                        </a:spcBef>
                        <a:spcAft>
                          <a:spcPts val="0"/>
                        </a:spcAft>
                        <a:buNone/>
                      </a:pPr>
                      <a:r>
                        <a:rPr b="1" lang="en" sz="2000">
                          <a:latin typeface="Proxima Nova"/>
                          <a:ea typeface="Proxima Nova"/>
                          <a:cs typeface="Proxima Nova"/>
                          <a:sym typeface="Proxima Nova"/>
                        </a:rPr>
                        <a:t>Benefits</a:t>
                      </a:r>
                      <a:endParaRPr b="1" sz="2000">
                        <a:latin typeface="Proxima Nova"/>
                        <a:ea typeface="Proxima Nova"/>
                        <a:cs typeface="Proxima Nova"/>
                        <a:sym typeface="Proxima Nova"/>
                      </a:endParaRPr>
                    </a:p>
                  </a:txBody>
                  <a:tcPr marT="91425" marB="91425" marR="91425" marL="91425">
                    <a:lnL cap="flat" cmpd="sng" w="9525">
                      <a:solidFill>
                        <a:srgbClr val="FFCC99">
                          <a:alpha val="0"/>
                        </a:srgbClr>
                      </a:solidFill>
                      <a:prstDash val="solid"/>
                      <a:round/>
                      <a:headEnd len="sm" w="sm" type="none"/>
                      <a:tailEnd len="sm" w="sm" type="none"/>
                    </a:lnL>
                    <a:lnR cap="flat" cmpd="sng" w="9525">
                      <a:solidFill>
                        <a:srgbClr val="FFCC99">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$994.50</a:t>
                      </a:r>
                      <a:endParaRPr sz="2000">
                        <a:latin typeface="Proxima Nova"/>
                        <a:ea typeface="Proxima Nova"/>
                        <a:cs typeface="Proxima Nova"/>
                        <a:sym typeface="Proxima Nova"/>
                      </a:endParaRPr>
                    </a:p>
                  </a:txBody>
                  <a:tcPr marT="91425" marB="91425" marR="28575" marL="28575" anchor="b">
                    <a:lnL cap="flat" cmpd="sng" w="9525">
                      <a:solidFill>
                        <a:srgbClr val="FFCC99">
                          <a:alpha val="0"/>
                        </a:srgbClr>
                      </a:solidFill>
                      <a:prstDash val="solid"/>
                      <a:round/>
                      <a:headEnd len="sm" w="sm" type="none"/>
                      <a:tailEnd len="sm" w="sm" type="none"/>
                    </a:lnL>
                    <a:lnR cap="flat" cmpd="sng" w="9525">
                      <a:solidFill>
                        <a:srgbClr val="FFCC99">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$1,034.28</a:t>
                      </a:r>
                      <a:endParaRPr sz="2000">
                        <a:latin typeface="Proxima Nova"/>
                        <a:ea typeface="Proxima Nova"/>
                        <a:cs typeface="Proxima Nova"/>
                        <a:sym typeface="Proxima Nova"/>
                      </a:endParaRPr>
                    </a:p>
                  </a:txBody>
                  <a:tcPr marT="91425" marB="91425" marR="28575" marL="28575" anchor="b">
                    <a:lnL cap="flat" cmpd="sng" w="9525">
                      <a:solidFill>
                        <a:srgbClr val="FFCC99">
                          <a:alpha val="0"/>
                        </a:srgbClr>
                      </a:solidFill>
                      <a:prstDash val="solid"/>
                      <a:round/>
                      <a:headEnd len="sm" w="sm" type="none"/>
                      <a:tailEnd len="sm" w="sm" type="none"/>
                    </a:lnL>
                    <a:lnR cap="flat" cmpd="sng" w="9525">
                      <a:solidFill>
                        <a:srgbClr val="FFCC99">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$780.37</a:t>
                      </a:r>
                      <a:endParaRPr sz="2000">
                        <a:latin typeface="Proxima Nova"/>
                        <a:ea typeface="Proxima Nova"/>
                        <a:cs typeface="Proxima Nova"/>
                        <a:sym typeface="Proxima Nova"/>
                      </a:endParaRPr>
                    </a:p>
                  </a:txBody>
                  <a:tcPr marT="91425" marB="91425" marR="28575" marL="28575" anchor="b">
                    <a:lnL cap="flat" cmpd="sng" w="9525">
                      <a:solidFill>
                        <a:srgbClr val="FFCC99">
                          <a:alpha val="0"/>
                        </a:srgbClr>
                      </a:solidFill>
                      <a:prstDash val="solid"/>
                      <a:round/>
                      <a:headEnd len="sm" w="sm" type="none"/>
                      <a:tailEnd len="sm" w="sm" type="none"/>
                    </a:lnL>
                    <a:lnR cap="flat" cmpd="sng" w="9525">
                      <a:solidFill>
                        <a:srgbClr val="FFCC99">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$2,809.15</a:t>
                      </a:r>
                      <a:endParaRPr sz="2000">
                        <a:latin typeface="Proxima Nova"/>
                        <a:ea typeface="Proxima Nova"/>
                        <a:cs typeface="Proxima Nova"/>
                        <a:sym typeface="Proxima Nova"/>
                      </a:endParaRPr>
                    </a:p>
                  </a:txBody>
                  <a:tcPr marT="91425" marB="91425" marR="28575" marL="28575" anchor="b">
                    <a:lnL cap="flat" cmpd="sng" w="9525">
                      <a:solidFill>
                        <a:srgbClr val="FFCC99">
                          <a:alpha val="0"/>
                        </a:srgbClr>
                      </a:solidFill>
                      <a:prstDash val="solid"/>
                      <a:round/>
                      <a:headEnd len="sm" w="sm" type="none"/>
                      <a:tailEnd len="sm" w="sm" type="none"/>
                    </a:lnL>
                    <a:lnR cap="flat" cmpd="sng" w="9525">
                      <a:solidFill>
                        <a:srgbClr val="FFCC99">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FFCC99">
                          <a:alpha val="0"/>
                        </a:srgbClr>
                      </a:solidFill>
                      <a:prstDash val="solid"/>
                      <a:round/>
                      <a:headEnd len="sm" w="sm" type="none"/>
                      <a:tailEnd len="sm" w="sm" type="none"/>
                    </a:lnB>
                    <a:solidFill>
                      <a:srgbClr val="F9CB9C"/>
                    </a:solidFill>
                  </a:tcPr>
                </a:tc>
              </a:tr>
              <a:tr h="487650">
                <a:tc>
                  <a:txBody>
                    <a:bodyPr>
                      <a:noAutofit/>
                    </a:bodyPr>
                    <a:lstStyle/>
                    <a:p>
                      <a:pPr indent="0" lvl="0" marL="0" rtl="0" algn="l">
                        <a:spcBef>
                          <a:spcPts val="0"/>
                        </a:spcBef>
                        <a:spcAft>
                          <a:spcPts val="0"/>
                        </a:spcAft>
                        <a:buNone/>
                      </a:pPr>
                      <a:r>
                        <a:rPr b="1" lang="en" sz="2000">
                          <a:latin typeface="Proxima Nova"/>
                          <a:ea typeface="Proxima Nova"/>
                          <a:cs typeface="Proxima Nova"/>
                          <a:sym typeface="Proxima Nova"/>
                        </a:rPr>
                        <a:t>Travel &amp; Per Diem</a:t>
                      </a:r>
                      <a:endParaRPr b="1" sz="20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$8,510.00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$9,074.00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$9,869.60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$27,453.60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CC99">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5CD"/>
                    </a:solidFill>
                  </a:tcPr>
                </a:tc>
              </a:tr>
              <a:tr h="487650">
                <a:tc>
                  <a:txBody>
                    <a:bodyPr>
                      <a:noAutofit/>
                    </a:bodyPr>
                    <a:lstStyle/>
                    <a:p>
                      <a:pPr indent="0" lvl="0" marL="0" rtl="0" algn="l">
                        <a:spcBef>
                          <a:spcPts val="0"/>
                        </a:spcBef>
                        <a:spcAft>
                          <a:spcPts val="0"/>
                        </a:spcAft>
                        <a:buNone/>
                      </a:pPr>
                      <a:r>
                        <a:rPr b="1" lang="en" sz="2000">
                          <a:latin typeface="Proxima Nova"/>
                          <a:ea typeface="Proxima Nova"/>
                          <a:cs typeface="Proxima Nova"/>
                          <a:sym typeface="Proxima Nova"/>
                        </a:rPr>
                        <a:t>Supplies</a:t>
                      </a:r>
                      <a:endParaRPr b="1" sz="20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$3,350.00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$7,914.40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$9,442.37</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$3,350.00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CB9C"/>
                    </a:solidFill>
                  </a:tcPr>
                </a:tc>
              </a:tr>
              <a:tr h="487650">
                <a:tc>
                  <a:txBody>
                    <a:bodyPr>
                      <a:noAutofit/>
                    </a:bodyPr>
                    <a:lstStyle/>
                    <a:p>
                      <a:pPr indent="0" lvl="0" marL="0" rtl="0" algn="l">
                        <a:spcBef>
                          <a:spcPts val="0"/>
                        </a:spcBef>
                        <a:spcAft>
                          <a:spcPts val="0"/>
                        </a:spcAft>
                        <a:buNone/>
                      </a:pPr>
                      <a:r>
                        <a:rPr b="1" lang="en" sz="2000">
                          <a:latin typeface="Proxima Nova"/>
                          <a:ea typeface="Proxima Nova"/>
                          <a:cs typeface="Proxima Nova"/>
                          <a:sym typeface="Proxima Nova"/>
                        </a:rPr>
                        <a:t>Maternity Ward</a:t>
                      </a:r>
                      <a:endParaRPr b="1" sz="20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$0.00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$6,835.61</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$8,091.20</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latin typeface="Proxima Nova"/>
                          <a:ea typeface="Proxima Nova"/>
                          <a:cs typeface="Proxima Nova"/>
                          <a:sym typeface="Proxima Nova"/>
                        </a:rPr>
                        <a:t>$14,926.81</a:t>
                      </a:r>
                      <a:endParaRPr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5CD"/>
                    </a:solidFill>
                  </a:tcPr>
                </a:tc>
              </a:tr>
              <a:tr h="487650">
                <a:tc>
                  <a:txBody>
                    <a:bodyPr>
                      <a:noAutofit/>
                    </a:bodyPr>
                    <a:lstStyle/>
                    <a:p>
                      <a:pPr indent="0" lvl="0" marL="0" rtl="0" algn="l">
                        <a:spcBef>
                          <a:spcPts val="0"/>
                        </a:spcBef>
                        <a:spcAft>
                          <a:spcPts val="0"/>
                        </a:spcAft>
                        <a:buNone/>
                      </a:pPr>
                      <a:r>
                        <a:rPr b="1" lang="en" sz="2000">
                          <a:latin typeface="Proxima Nova"/>
                          <a:ea typeface="Proxima Nova"/>
                          <a:cs typeface="Proxima Nova"/>
                          <a:sym typeface="Proxima Nova"/>
                        </a:rPr>
                        <a:t>Total Costs</a:t>
                      </a:r>
                      <a:endParaRPr b="1" sz="20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9CB9C"/>
                    </a:solidFill>
                  </a:tcPr>
                </a:tc>
                <a:tc>
                  <a:txBody>
                    <a:bodyPr>
                      <a:noAutofit/>
                    </a:bodyPr>
                    <a:lstStyle/>
                    <a:p>
                      <a:pPr indent="0" lvl="0" marL="0" rtl="0" algn="ctr">
                        <a:lnSpc>
                          <a:spcPct val="115000"/>
                        </a:lnSpc>
                        <a:spcBef>
                          <a:spcPts val="0"/>
                        </a:spcBef>
                        <a:spcAft>
                          <a:spcPts val="0"/>
                        </a:spcAft>
                        <a:buNone/>
                      </a:pPr>
                      <a:r>
                        <a:rPr b="1" lang="en" sz="2000">
                          <a:latin typeface="Proxima Nova"/>
                          <a:ea typeface="Proxima Nova"/>
                          <a:cs typeface="Proxima Nova"/>
                          <a:sym typeface="Proxima Nova"/>
                        </a:rPr>
                        <a:t>$23,927.42</a:t>
                      </a:r>
                      <a:endParaRPr b="1"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CB9C"/>
                    </a:solidFill>
                  </a:tcPr>
                </a:tc>
                <a:tc>
                  <a:txBody>
                    <a:bodyPr>
                      <a:noAutofit/>
                    </a:bodyPr>
                    <a:lstStyle/>
                    <a:p>
                      <a:pPr indent="0" lvl="0" marL="0" rtl="0" algn="ctr">
                        <a:lnSpc>
                          <a:spcPct val="115000"/>
                        </a:lnSpc>
                        <a:spcBef>
                          <a:spcPts val="0"/>
                        </a:spcBef>
                        <a:spcAft>
                          <a:spcPts val="0"/>
                        </a:spcAft>
                        <a:buNone/>
                      </a:pPr>
                      <a:r>
                        <a:rPr b="1" lang="en" sz="2000">
                          <a:latin typeface="Proxima Nova"/>
                          <a:ea typeface="Proxima Nova"/>
                          <a:cs typeface="Proxima Nova"/>
                          <a:sym typeface="Proxima Nova"/>
                        </a:rPr>
                        <a:t>$35,646.54</a:t>
                      </a:r>
                      <a:endParaRPr b="1"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CB9C"/>
                    </a:solidFill>
                  </a:tcPr>
                </a:tc>
                <a:tc>
                  <a:txBody>
                    <a:bodyPr>
                      <a:noAutofit/>
                    </a:bodyPr>
                    <a:lstStyle/>
                    <a:p>
                      <a:pPr indent="0" lvl="0" marL="0" rtl="0" algn="ctr">
                        <a:lnSpc>
                          <a:spcPct val="115000"/>
                        </a:lnSpc>
                        <a:spcBef>
                          <a:spcPts val="0"/>
                        </a:spcBef>
                        <a:spcAft>
                          <a:spcPts val="0"/>
                        </a:spcAft>
                        <a:buNone/>
                      </a:pPr>
                      <a:r>
                        <a:rPr b="1" lang="en" sz="2000">
                          <a:latin typeface="Proxima Nova"/>
                          <a:ea typeface="Proxima Nova"/>
                          <a:cs typeface="Proxima Nova"/>
                          <a:sym typeface="Proxima Nova"/>
                        </a:rPr>
                        <a:t>$38,676.70</a:t>
                      </a:r>
                      <a:endParaRPr b="1"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CB9C"/>
                    </a:solidFill>
                  </a:tcPr>
                </a:tc>
                <a:tc>
                  <a:txBody>
                    <a:bodyPr>
                      <a:noAutofit/>
                    </a:bodyPr>
                    <a:lstStyle/>
                    <a:p>
                      <a:pPr indent="0" lvl="0" marL="0" rtl="0" algn="ctr">
                        <a:lnSpc>
                          <a:spcPct val="115000"/>
                        </a:lnSpc>
                        <a:spcBef>
                          <a:spcPts val="0"/>
                        </a:spcBef>
                        <a:spcAft>
                          <a:spcPts val="0"/>
                        </a:spcAft>
                        <a:buNone/>
                      </a:pPr>
                      <a:r>
                        <a:rPr b="1" lang="en" sz="2000">
                          <a:latin typeface="Proxima Nova"/>
                          <a:ea typeface="Proxima Nova"/>
                          <a:cs typeface="Proxima Nova"/>
                          <a:sym typeface="Proxima Nova"/>
                        </a:rPr>
                        <a:t>$98,250.66</a:t>
                      </a:r>
                      <a:endParaRPr b="1" sz="2000">
                        <a:latin typeface="Proxima Nova"/>
                        <a:ea typeface="Proxima Nova"/>
                        <a:cs typeface="Proxima Nova"/>
                        <a:sym typeface="Proxima Nova"/>
                      </a:endParaRPr>
                    </a:p>
                  </a:txBody>
                  <a:tcPr marT="91425" marB="91425" marR="28575" marL="2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CB9C"/>
                    </a:solidFill>
                  </a:tcPr>
                </a:tc>
              </a:tr>
            </a:tbl>
          </a:graphicData>
        </a:graphic>
      </p:graphicFrame>
      <p:sp>
        <p:nvSpPr>
          <p:cNvPr id="278" name="Google Shape;278;p29"/>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79" name="Google Shape;279;p29"/>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80" name="Google Shape;280;p29"/>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0"/>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86" name="Google Shape;286;p30"/>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87" name="Google Shape;287;p30"/>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288" name="Google Shape;288;p30"/>
          <p:cNvSpPr/>
          <p:nvPr/>
        </p:nvSpPr>
        <p:spPr>
          <a:xfrm>
            <a:off x="0" y="334600"/>
            <a:ext cx="27321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txBox="1"/>
          <p:nvPr>
            <p:ph type="title"/>
          </p:nvPr>
        </p:nvSpPr>
        <p:spPr>
          <a:xfrm>
            <a:off x="228600" y="357100"/>
            <a:ext cx="2484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latin typeface="Proxima Nova"/>
                <a:ea typeface="Proxima Nova"/>
                <a:cs typeface="Proxima Nova"/>
                <a:sym typeface="Proxima Nova"/>
              </a:rPr>
              <a:t>Funding</a:t>
            </a:r>
            <a:endParaRPr b="1" sz="3600">
              <a:latin typeface="Proxima Nova"/>
              <a:ea typeface="Proxima Nova"/>
              <a:cs typeface="Proxima Nova"/>
              <a:sym typeface="Proxima Nova"/>
            </a:endParaRPr>
          </a:p>
        </p:txBody>
      </p:sp>
      <p:sp>
        <p:nvSpPr>
          <p:cNvPr id="290" name="Google Shape;290;p30"/>
          <p:cNvSpPr txBox="1"/>
          <p:nvPr/>
        </p:nvSpPr>
        <p:spPr>
          <a:xfrm>
            <a:off x="0" y="1756100"/>
            <a:ext cx="9144000" cy="700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en" sz="2800">
                <a:solidFill>
                  <a:schemeClr val="dk1"/>
                </a:solidFill>
                <a:latin typeface="Proxima Nova Extrabold"/>
                <a:ea typeface="Proxima Nova Extrabold"/>
                <a:cs typeface="Proxima Nova Extrabold"/>
                <a:sym typeface="Proxima Nova Extrabold"/>
              </a:rPr>
              <a:t>The program will rely on</a:t>
            </a:r>
            <a:r>
              <a:rPr lang="en" sz="2800">
                <a:solidFill>
                  <a:schemeClr val="dk1"/>
                </a:solidFill>
                <a:latin typeface="Proxima Nova Extrabold"/>
                <a:ea typeface="Proxima Nova Extrabold"/>
                <a:cs typeface="Proxima Nova Extrabold"/>
                <a:sym typeface="Proxima Nova Extrabold"/>
              </a:rPr>
              <a:t> </a:t>
            </a:r>
            <a:r>
              <a:rPr lang="en" sz="2800">
                <a:solidFill>
                  <a:srgbClr val="308290"/>
                </a:solidFill>
                <a:latin typeface="Proxima Nova Extrabold"/>
                <a:ea typeface="Proxima Nova Extrabold"/>
                <a:cs typeface="Proxima Nova Extrabold"/>
                <a:sym typeface="Proxima Nova Extrabold"/>
              </a:rPr>
              <a:t>diverse </a:t>
            </a:r>
            <a:r>
              <a:rPr lang="en" sz="2800">
                <a:latin typeface="Proxima Nova Extrabold"/>
                <a:ea typeface="Proxima Nova Extrabold"/>
                <a:cs typeface="Proxima Nova Extrabold"/>
                <a:sym typeface="Proxima Nova Extrabold"/>
              </a:rPr>
              <a:t>funding sources.</a:t>
            </a:r>
            <a:endParaRPr sz="2800">
              <a:latin typeface="Proxima Nova Extrabold"/>
              <a:ea typeface="Proxima Nova Extrabold"/>
              <a:cs typeface="Proxima Nova Extrabold"/>
              <a:sym typeface="Proxima Nova Extrabold"/>
            </a:endParaRPr>
          </a:p>
        </p:txBody>
      </p:sp>
      <p:sp>
        <p:nvSpPr>
          <p:cNvPr id="291" name="Google Shape;291;p30"/>
          <p:cNvSpPr txBox="1"/>
          <p:nvPr/>
        </p:nvSpPr>
        <p:spPr>
          <a:xfrm>
            <a:off x="595175" y="2919000"/>
            <a:ext cx="1156200" cy="14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0">
                <a:solidFill>
                  <a:srgbClr val="154A7C"/>
                </a:solidFill>
                <a:latin typeface="Proxima Nova Extrabold"/>
                <a:ea typeface="Proxima Nova Extrabold"/>
                <a:cs typeface="Proxima Nova Extrabold"/>
                <a:sym typeface="Proxima Nova Extrabold"/>
              </a:rPr>
              <a:t>1</a:t>
            </a:r>
            <a:endParaRPr sz="10000">
              <a:solidFill>
                <a:srgbClr val="154A7C"/>
              </a:solidFill>
              <a:latin typeface="Proxima Nova Extrabold"/>
              <a:ea typeface="Proxima Nova Extrabold"/>
              <a:cs typeface="Proxima Nova Extrabold"/>
              <a:sym typeface="Proxima Nova Extrabold"/>
            </a:endParaRPr>
          </a:p>
        </p:txBody>
      </p:sp>
      <p:sp>
        <p:nvSpPr>
          <p:cNvPr id="292" name="Google Shape;292;p30"/>
          <p:cNvSpPr txBox="1"/>
          <p:nvPr/>
        </p:nvSpPr>
        <p:spPr>
          <a:xfrm>
            <a:off x="59375" y="4469325"/>
            <a:ext cx="2380200" cy="10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154A7C"/>
                </a:solidFill>
                <a:latin typeface="Proxima Nova Extrabold"/>
                <a:ea typeface="Proxima Nova Extrabold"/>
                <a:cs typeface="Proxima Nova Extrabold"/>
                <a:sym typeface="Proxima Nova Extrabold"/>
              </a:rPr>
              <a:t>Fundraising</a:t>
            </a:r>
            <a:r>
              <a:rPr lang="en" sz="3000">
                <a:solidFill>
                  <a:srgbClr val="154A7C"/>
                </a:solidFill>
                <a:latin typeface="Proxima Nova Extrabold"/>
                <a:ea typeface="Proxima Nova Extrabold"/>
                <a:cs typeface="Proxima Nova Extrabold"/>
                <a:sym typeface="Proxima Nova Extrabold"/>
              </a:rPr>
              <a:t> </a:t>
            </a:r>
            <a:endParaRPr sz="3000">
              <a:solidFill>
                <a:srgbClr val="154A7C"/>
              </a:solidFill>
              <a:latin typeface="Proxima Nova Extrabold"/>
              <a:ea typeface="Proxima Nova Extrabold"/>
              <a:cs typeface="Proxima Nova Extrabold"/>
              <a:sym typeface="Proxima Nova Extrabold"/>
            </a:endParaRPr>
          </a:p>
          <a:p>
            <a:pPr indent="0" lvl="0" marL="0" rtl="0" algn="ctr">
              <a:spcBef>
                <a:spcPts val="0"/>
              </a:spcBef>
              <a:spcAft>
                <a:spcPts val="0"/>
              </a:spcAft>
              <a:buNone/>
            </a:pPr>
            <a:r>
              <a:rPr lang="en" sz="3000">
                <a:solidFill>
                  <a:srgbClr val="154A7C"/>
                </a:solidFill>
                <a:latin typeface="Proxima Nova Extrabold"/>
                <a:ea typeface="Proxima Nova Extrabold"/>
                <a:cs typeface="Proxima Nova Extrabold"/>
                <a:sym typeface="Proxima Nova Extrabold"/>
              </a:rPr>
              <a:t>Events</a:t>
            </a:r>
            <a:endParaRPr sz="3000">
              <a:solidFill>
                <a:srgbClr val="154A7C"/>
              </a:solidFill>
              <a:latin typeface="Proxima Nova Extrabold"/>
              <a:ea typeface="Proxima Nova Extrabold"/>
              <a:cs typeface="Proxima Nova Extrabold"/>
              <a:sym typeface="Proxima Nova Extrabold"/>
            </a:endParaRPr>
          </a:p>
          <a:p>
            <a:pPr indent="0" lvl="0" marL="0" rtl="0" algn="ctr">
              <a:spcBef>
                <a:spcPts val="0"/>
              </a:spcBef>
              <a:spcAft>
                <a:spcPts val="0"/>
              </a:spcAft>
              <a:buNone/>
            </a:pPr>
            <a:r>
              <a:t/>
            </a:r>
            <a:endParaRPr sz="3000">
              <a:solidFill>
                <a:srgbClr val="154A7C"/>
              </a:solidFill>
              <a:latin typeface="Proxima Nova Extrabold"/>
              <a:ea typeface="Proxima Nova Extrabold"/>
              <a:cs typeface="Proxima Nova Extrabold"/>
              <a:sym typeface="Proxima Nova Extrabold"/>
            </a:endParaRPr>
          </a:p>
        </p:txBody>
      </p:sp>
      <p:sp>
        <p:nvSpPr>
          <p:cNvPr id="293" name="Google Shape;293;p30"/>
          <p:cNvSpPr txBox="1"/>
          <p:nvPr/>
        </p:nvSpPr>
        <p:spPr>
          <a:xfrm>
            <a:off x="2791800" y="2940100"/>
            <a:ext cx="1156200" cy="14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0">
                <a:solidFill>
                  <a:srgbClr val="308290"/>
                </a:solidFill>
                <a:latin typeface="Proxima Nova Extrabold"/>
                <a:ea typeface="Proxima Nova Extrabold"/>
                <a:cs typeface="Proxima Nova Extrabold"/>
                <a:sym typeface="Proxima Nova Extrabold"/>
              </a:rPr>
              <a:t>2</a:t>
            </a:r>
            <a:endParaRPr sz="10000">
              <a:solidFill>
                <a:srgbClr val="308290"/>
              </a:solidFill>
              <a:latin typeface="Proxima Nova Extrabold"/>
              <a:ea typeface="Proxima Nova Extrabold"/>
              <a:cs typeface="Proxima Nova Extrabold"/>
              <a:sym typeface="Proxima Nova Extrabold"/>
            </a:endParaRPr>
          </a:p>
        </p:txBody>
      </p:sp>
      <p:sp>
        <p:nvSpPr>
          <p:cNvPr id="294" name="Google Shape;294;p30"/>
          <p:cNvSpPr txBox="1"/>
          <p:nvPr/>
        </p:nvSpPr>
        <p:spPr>
          <a:xfrm>
            <a:off x="2411302" y="4490425"/>
            <a:ext cx="1893300" cy="10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308290"/>
                </a:solidFill>
                <a:latin typeface="Proxima Nova Extrabold"/>
                <a:ea typeface="Proxima Nova Extrabold"/>
                <a:cs typeface="Proxima Nova Extrabold"/>
                <a:sym typeface="Proxima Nova Extrabold"/>
              </a:rPr>
              <a:t>CSR</a:t>
            </a:r>
            <a:endParaRPr sz="3000">
              <a:solidFill>
                <a:srgbClr val="308290"/>
              </a:solidFill>
              <a:latin typeface="Proxima Nova Extrabold"/>
              <a:ea typeface="Proxima Nova Extrabold"/>
              <a:cs typeface="Proxima Nova Extrabold"/>
              <a:sym typeface="Proxima Nova Extrabold"/>
            </a:endParaRPr>
          </a:p>
          <a:p>
            <a:pPr indent="0" lvl="0" marL="0" rtl="0" algn="ctr">
              <a:spcBef>
                <a:spcPts val="0"/>
              </a:spcBef>
              <a:spcAft>
                <a:spcPts val="0"/>
              </a:spcAft>
              <a:buNone/>
            </a:pPr>
            <a:r>
              <a:rPr lang="en" sz="3000">
                <a:solidFill>
                  <a:srgbClr val="308290"/>
                </a:solidFill>
                <a:latin typeface="Proxima Nova Extrabold"/>
                <a:ea typeface="Proxima Nova Extrabold"/>
                <a:cs typeface="Proxima Nova Extrabold"/>
                <a:sym typeface="Proxima Nova Extrabold"/>
              </a:rPr>
              <a:t>Partners</a:t>
            </a:r>
            <a:endParaRPr sz="3000">
              <a:solidFill>
                <a:srgbClr val="308290"/>
              </a:solidFill>
              <a:latin typeface="Proxima Nova Extrabold"/>
              <a:ea typeface="Proxima Nova Extrabold"/>
              <a:cs typeface="Proxima Nova Extrabold"/>
              <a:sym typeface="Proxima Nova Extrabold"/>
            </a:endParaRPr>
          </a:p>
          <a:p>
            <a:pPr indent="0" lvl="0" marL="0" rtl="0" algn="ctr">
              <a:spcBef>
                <a:spcPts val="0"/>
              </a:spcBef>
              <a:spcAft>
                <a:spcPts val="0"/>
              </a:spcAft>
              <a:buNone/>
            </a:pPr>
            <a:r>
              <a:t/>
            </a:r>
            <a:endParaRPr sz="3000">
              <a:solidFill>
                <a:srgbClr val="308290"/>
              </a:solidFill>
              <a:latin typeface="Proxima Nova Extrabold"/>
              <a:ea typeface="Proxima Nova Extrabold"/>
              <a:cs typeface="Proxima Nova Extrabold"/>
              <a:sym typeface="Proxima Nova Extrabold"/>
            </a:endParaRPr>
          </a:p>
        </p:txBody>
      </p:sp>
      <p:sp>
        <p:nvSpPr>
          <p:cNvPr id="295" name="Google Shape;295;p30"/>
          <p:cNvSpPr txBox="1"/>
          <p:nvPr/>
        </p:nvSpPr>
        <p:spPr>
          <a:xfrm>
            <a:off x="4943400" y="2961225"/>
            <a:ext cx="1156200" cy="14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0">
                <a:solidFill>
                  <a:srgbClr val="D45B00"/>
                </a:solidFill>
                <a:latin typeface="Proxima Nova Extrabold"/>
                <a:ea typeface="Proxima Nova Extrabold"/>
                <a:cs typeface="Proxima Nova Extrabold"/>
                <a:sym typeface="Proxima Nova Extrabold"/>
              </a:rPr>
              <a:t>3</a:t>
            </a:r>
            <a:endParaRPr sz="10000">
              <a:solidFill>
                <a:srgbClr val="D45B00"/>
              </a:solidFill>
              <a:latin typeface="Proxima Nova Extrabold"/>
              <a:ea typeface="Proxima Nova Extrabold"/>
              <a:cs typeface="Proxima Nova Extrabold"/>
              <a:sym typeface="Proxima Nova Extrabold"/>
            </a:endParaRPr>
          </a:p>
        </p:txBody>
      </p:sp>
      <p:sp>
        <p:nvSpPr>
          <p:cNvPr id="296" name="Google Shape;296;p30"/>
          <p:cNvSpPr txBox="1"/>
          <p:nvPr/>
        </p:nvSpPr>
        <p:spPr>
          <a:xfrm>
            <a:off x="4331400" y="4511550"/>
            <a:ext cx="2380200" cy="10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D45B00"/>
                </a:solidFill>
                <a:latin typeface="Proxima Nova Extrabold"/>
                <a:ea typeface="Proxima Nova Extrabold"/>
                <a:cs typeface="Proxima Nova Extrabold"/>
                <a:sym typeface="Proxima Nova Extrabold"/>
              </a:rPr>
              <a:t>Foundations </a:t>
            </a:r>
            <a:endParaRPr sz="3000">
              <a:solidFill>
                <a:srgbClr val="D45B00"/>
              </a:solidFill>
              <a:latin typeface="Proxima Nova Extrabold"/>
              <a:ea typeface="Proxima Nova Extrabold"/>
              <a:cs typeface="Proxima Nova Extrabold"/>
              <a:sym typeface="Proxima Nova Extrabold"/>
            </a:endParaRPr>
          </a:p>
          <a:p>
            <a:pPr indent="0" lvl="0" marL="0" rtl="0" algn="ctr">
              <a:spcBef>
                <a:spcPts val="0"/>
              </a:spcBef>
              <a:spcAft>
                <a:spcPts val="0"/>
              </a:spcAft>
              <a:buNone/>
            </a:pPr>
            <a:r>
              <a:rPr lang="en" sz="3000">
                <a:solidFill>
                  <a:srgbClr val="D45B00"/>
                </a:solidFill>
                <a:latin typeface="Proxima Nova Extrabold"/>
                <a:ea typeface="Proxima Nova Extrabold"/>
                <a:cs typeface="Proxima Nova Extrabold"/>
                <a:sym typeface="Proxima Nova Extrabold"/>
              </a:rPr>
              <a:t>&amp; Grants</a:t>
            </a:r>
            <a:endParaRPr sz="3000">
              <a:solidFill>
                <a:srgbClr val="D45B00"/>
              </a:solidFill>
              <a:latin typeface="Proxima Nova Extrabold"/>
              <a:ea typeface="Proxima Nova Extrabold"/>
              <a:cs typeface="Proxima Nova Extrabold"/>
              <a:sym typeface="Proxima Nova Extrabold"/>
            </a:endParaRPr>
          </a:p>
          <a:p>
            <a:pPr indent="0" lvl="0" marL="0" rtl="0" algn="ctr">
              <a:spcBef>
                <a:spcPts val="0"/>
              </a:spcBef>
              <a:spcAft>
                <a:spcPts val="0"/>
              </a:spcAft>
              <a:buNone/>
            </a:pPr>
            <a:r>
              <a:t/>
            </a:r>
            <a:endParaRPr sz="3000">
              <a:solidFill>
                <a:srgbClr val="D45B00"/>
              </a:solidFill>
              <a:latin typeface="Proxima Nova Extrabold"/>
              <a:ea typeface="Proxima Nova Extrabold"/>
              <a:cs typeface="Proxima Nova Extrabold"/>
              <a:sym typeface="Proxima Nova Extrabold"/>
            </a:endParaRPr>
          </a:p>
        </p:txBody>
      </p:sp>
      <p:sp>
        <p:nvSpPr>
          <p:cNvPr id="297" name="Google Shape;297;p30"/>
          <p:cNvSpPr txBox="1"/>
          <p:nvPr/>
        </p:nvSpPr>
        <p:spPr>
          <a:xfrm>
            <a:off x="7292425" y="2982325"/>
            <a:ext cx="1156200" cy="14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0">
                <a:solidFill>
                  <a:srgbClr val="666666"/>
                </a:solidFill>
                <a:latin typeface="Proxima Nova Extrabold"/>
                <a:ea typeface="Proxima Nova Extrabold"/>
                <a:cs typeface="Proxima Nova Extrabold"/>
                <a:sym typeface="Proxima Nova Extrabold"/>
              </a:rPr>
              <a:t>4</a:t>
            </a:r>
            <a:endParaRPr sz="10000">
              <a:solidFill>
                <a:srgbClr val="666666"/>
              </a:solidFill>
              <a:latin typeface="Proxima Nova Extrabold"/>
              <a:ea typeface="Proxima Nova Extrabold"/>
              <a:cs typeface="Proxima Nova Extrabold"/>
              <a:sym typeface="Proxima Nova Extrabold"/>
            </a:endParaRPr>
          </a:p>
        </p:txBody>
      </p:sp>
      <p:sp>
        <p:nvSpPr>
          <p:cNvPr id="298" name="Google Shape;298;p30"/>
          <p:cNvSpPr txBox="1"/>
          <p:nvPr/>
        </p:nvSpPr>
        <p:spPr>
          <a:xfrm>
            <a:off x="6756625" y="4532650"/>
            <a:ext cx="2380200" cy="10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666666"/>
                </a:solidFill>
                <a:latin typeface="Proxima Nova Extrabold"/>
                <a:ea typeface="Proxima Nova Extrabold"/>
                <a:cs typeface="Proxima Nova Extrabold"/>
                <a:sym typeface="Proxima Nova Extrabold"/>
              </a:rPr>
              <a:t>Community</a:t>
            </a:r>
            <a:endParaRPr sz="3000">
              <a:solidFill>
                <a:srgbClr val="666666"/>
              </a:solidFill>
              <a:latin typeface="Proxima Nova Extrabold"/>
              <a:ea typeface="Proxima Nova Extrabold"/>
              <a:cs typeface="Proxima Nova Extrabold"/>
              <a:sym typeface="Proxima Nova Extrabold"/>
            </a:endParaRPr>
          </a:p>
          <a:p>
            <a:pPr indent="0" lvl="0" marL="0" rtl="0" algn="ctr">
              <a:spcBef>
                <a:spcPts val="0"/>
              </a:spcBef>
              <a:spcAft>
                <a:spcPts val="0"/>
              </a:spcAft>
              <a:buNone/>
            </a:pPr>
            <a:r>
              <a:rPr lang="en" sz="3000">
                <a:solidFill>
                  <a:srgbClr val="666666"/>
                </a:solidFill>
                <a:latin typeface="Proxima Nova Extrabold"/>
                <a:ea typeface="Proxima Nova Extrabold"/>
                <a:cs typeface="Proxima Nova Extrabold"/>
                <a:sym typeface="Proxima Nova Extrabold"/>
              </a:rPr>
              <a:t>Support</a:t>
            </a:r>
            <a:endParaRPr sz="3000">
              <a:solidFill>
                <a:srgbClr val="666666"/>
              </a:solidFill>
              <a:latin typeface="Proxima Nova Extrabold"/>
              <a:ea typeface="Proxima Nova Extrabold"/>
              <a:cs typeface="Proxima Nova Extrabold"/>
              <a:sym typeface="Proxima Nova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1"/>
          <p:cNvSpPr/>
          <p:nvPr/>
        </p:nvSpPr>
        <p:spPr>
          <a:xfrm>
            <a:off x="0" y="334600"/>
            <a:ext cx="33306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txBox="1"/>
          <p:nvPr>
            <p:ph type="title"/>
          </p:nvPr>
        </p:nvSpPr>
        <p:spPr>
          <a:xfrm>
            <a:off x="0" y="379400"/>
            <a:ext cx="30495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latin typeface="Proxima Nova"/>
                <a:ea typeface="Proxima Nova"/>
                <a:cs typeface="Proxima Nova"/>
                <a:sym typeface="Proxima Nova"/>
              </a:rPr>
              <a:t>Sustainability</a:t>
            </a:r>
            <a:endParaRPr b="1" sz="3600">
              <a:latin typeface="Proxima Nova"/>
              <a:ea typeface="Proxima Nova"/>
              <a:cs typeface="Proxima Nova"/>
              <a:sym typeface="Proxima Nova"/>
            </a:endParaRPr>
          </a:p>
        </p:txBody>
      </p:sp>
      <p:sp>
        <p:nvSpPr>
          <p:cNvPr id="305" name="Google Shape;305;p31"/>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306" name="Google Shape;306;p31"/>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307" name="Google Shape;307;p31"/>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308" name="Google Shape;308;p31"/>
          <p:cNvSpPr/>
          <p:nvPr/>
        </p:nvSpPr>
        <p:spPr>
          <a:xfrm>
            <a:off x="184325" y="1344700"/>
            <a:ext cx="2652300" cy="2526900"/>
          </a:xfrm>
          <a:prstGeom prst="ellipse">
            <a:avLst/>
          </a:prstGeom>
          <a:solidFill>
            <a:srgbClr val="154A7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FFFFFF"/>
                </a:solidFill>
                <a:latin typeface="Proxima Nova"/>
                <a:ea typeface="Proxima Nova"/>
                <a:cs typeface="Proxima Nova"/>
                <a:sym typeface="Proxima Nova"/>
              </a:rPr>
              <a:t>Early Implementation of RapidSMS &amp; Transport System </a:t>
            </a:r>
            <a:endParaRPr sz="1800">
              <a:latin typeface="Proxima Nova"/>
              <a:ea typeface="Proxima Nova"/>
              <a:cs typeface="Proxima Nova"/>
              <a:sym typeface="Proxima Nova"/>
            </a:endParaRPr>
          </a:p>
        </p:txBody>
      </p:sp>
      <p:sp>
        <p:nvSpPr>
          <p:cNvPr id="309" name="Google Shape;309;p31"/>
          <p:cNvSpPr/>
          <p:nvPr/>
        </p:nvSpPr>
        <p:spPr>
          <a:xfrm>
            <a:off x="2656075" y="2510000"/>
            <a:ext cx="2956800" cy="2712300"/>
          </a:xfrm>
          <a:prstGeom prst="ellipse">
            <a:avLst/>
          </a:prstGeom>
          <a:solidFill>
            <a:srgbClr val="30829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FFFFFF"/>
                </a:solidFill>
                <a:latin typeface="Proxima Nova"/>
                <a:ea typeface="Proxima Nova"/>
                <a:cs typeface="Proxima Nova"/>
                <a:sym typeface="Proxima Nova"/>
              </a:rPr>
              <a:t>Simulation-based Practice &amp; Participatory Teaching</a:t>
            </a:r>
            <a:endParaRPr sz="1800">
              <a:latin typeface="Proxima Nova"/>
              <a:ea typeface="Proxima Nova"/>
              <a:cs typeface="Proxima Nova"/>
              <a:sym typeface="Proxima Nova"/>
            </a:endParaRPr>
          </a:p>
        </p:txBody>
      </p:sp>
      <p:sp>
        <p:nvSpPr>
          <p:cNvPr id="310" name="Google Shape;310;p31"/>
          <p:cNvSpPr/>
          <p:nvPr/>
        </p:nvSpPr>
        <p:spPr>
          <a:xfrm>
            <a:off x="6678800" y="2757350"/>
            <a:ext cx="2399700" cy="2217600"/>
          </a:xfrm>
          <a:prstGeom prst="ellipse">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FFFFFF"/>
                </a:solidFill>
                <a:latin typeface="Proxima Nova"/>
                <a:ea typeface="Proxima Nova"/>
                <a:cs typeface="Proxima Nova"/>
                <a:sym typeface="Proxima Nova"/>
              </a:rPr>
              <a:t>Equipment Risk Assessment</a:t>
            </a:r>
            <a:endParaRPr sz="1800">
              <a:latin typeface="Proxima Nova"/>
              <a:ea typeface="Proxima Nova"/>
              <a:cs typeface="Proxima Nova"/>
              <a:sym typeface="Proxima Nova"/>
            </a:endParaRPr>
          </a:p>
        </p:txBody>
      </p:sp>
      <p:sp>
        <p:nvSpPr>
          <p:cNvPr id="311" name="Google Shape;311;p31"/>
          <p:cNvSpPr/>
          <p:nvPr/>
        </p:nvSpPr>
        <p:spPr>
          <a:xfrm>
            <a:off x="4681025" y="658325"/>
            <a:ext cx="2399700" cy="2217600"/>
          </a:xfrm>
          <a:prstGeom prst="ellipse">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FFFFFF"/>
                </a:solidFill>
                <a:latin typeface="Proxima Nova"/>
                <a:ea typeface="Proxima Nova"/>
                <a:cs typeface="Proxima Nova"/>
                <a:sym typeface="Proxima Nova"/>
              </a:rPr>
              <a:t>Supply Chain Analysis</a:t>
            </a:r>
            <a:endParaRPr sz="1800">
              <a:latin typeface="Proxima Nova"/>
              <a:ea typeface="Proxima Nova"/>
              <a:cs typeface="Proxima Nova"/>
              <a:sym typeface="Proxima Nova"/>
            </a:endParaRPr>
          </a:p>
        </p:txBody>
      </p:sp>
      <p:sp>
        <p:nvSpPr>
          <p:cNvPr id="312" name="Google Shape;312;p31"/>
          <p:cNvSpPr/>
          <p:nvPr/>
        </p:nvSpPr>
        <p:spPr>
          <a:xfrm>
            <a:off x="3457125" y="5506700"/>
            <a:ext cx="2399700" cy="1138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Proxima Nova"/>
                <a:ea typeface="Proxima Nova"/>
                <a:cs typeface="Proxima Nova"/>
                <a:sym typeface="Proxima Nova"/>
              </a:rPr>
              <a:t>Health Committee</a:t>
            </a:r>
            <a:endParaRPr b="1" sz="1800">
              <a:latin typeface="Proxima Nova"/>
              <a:ea typeface="Proxima Nova"/>
              <a:cs typeface="Proxima Nova"/>
              <a:sym typeface="Proxima Nova"/>
            </a:endParaRPr>
          </a:p>
        </p:txBody>
      </p:sp>
      <p:sp>
        <p:nvSpPr>
          <p:cNvPr id="313" name="Google Shape;313;p31"/>
          <p:cNvSpPr/>
          <p:nvPr/>
        </p:nvSpPr>
        <p:spPr>
          <a:xfrm>
            <a:off x="308200" y="5506700"/>
            <a:ext cx="2543400" cy="1138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Proxima Nova"/>
                <a:ea typeface="Proxima Nova"/>
                <a:cs typeface="Proxima Nova"/>
                <a:sym typeface="Proxima Nova"/>
              </a:rPr>
              <a:t>Friends of Dwenase</a:t>
            </a:r>
            <a:endParaRPr b="1" sz="1800">
              <a:latin typeface="Proxima Nova"/>
              <a:ea typeface="Proxima Nova"/>
              <a:cs typeface="Proxima Nova"/>
              <a:sym typeface="Proxima Nova"/>
            </a:endParaRPr>
          </a:p>
        </p:txBody>
      </p:sp>
      <p:sp>
        <p:nvSpPr>
          <p:cNvPr id="314" name="Google Shape;314;p31"/>
          <p:cNvSpPr/>
          <p:nvPr/>
        </p:nvSpPr>
        <p:spPr>
          <a:xfrm>
            <a:off x="6462350" y="5506700"/>
            <a:ext cx="2399700" cy="1138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Proxima Nova"/>
                <a:ea typeface="Proxima Nova"/>
                <a:cs typeface="Proxima Nova"/>
                <a:sym typeface="Proxima Nova"/>
              </a:rPr>
              <a:t>Program Director</a:t>
            </a:r>
            <a:endParaRPr b="1" sz="1800">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64" name="Google Shape;64;p14"/>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65" name="Google Shape;65;p14"/>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66" name="Google Shape;66;p14"/>
          <p:cNvPicPr preferRelativeResize="0"/>
          <p:nvPr/>
        </p:nvPicPr>
        <p:blipFill>
          <a:blip r:embed="rId3">
            <a:alphaModFix/>
          </a:blip>
          <a:stretch>
            <a:fillRect/>
          </a:stretch>
        </p:blipFill>
        <p:spPr>
          <a:xfrm>
            <a:off x="321600" y="330002"/>
            <a:ext cx="8500798" cy="63755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32"/>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320" name="Google Shape;320;p32"/>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321" name="Google Shape;321;p32"/>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322" name="Google Shape;322;p32"/>
          <p:cNvPicPr preferRelativeResize="0"/>
          <p:nvPr/>
        </p:nvPicPr>
        <p:blipFill rotWithShape="1">
          <a:blip r:embed="rId3">
            <a:alphaModFix/>
          </a:blip>
          <a:srcRect b="0" l="25093" r="0" t="0"/>
          <a:stretch/>
        </p:blipFill>
        <p:spPr>
          <a:xfrm>
            <a:off x="336937" y="338150"/>
            <a:ext cx="8470124" cy="6365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3"/>
          <p:cNvSpPr txBox="1"/>
          <p:nvPr/>
        </p:nvSpPr>
        <p:spPr>
          <a:xfrm>
            <a:off x="1399725" y="585450"/>
            <a:ext cx="6344400" cy="74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400">
                <a:solidFill>
                  <a:srgbClr val="154A7C"/>
                </a:solidFill>
                <a:latin typeface="Proxima Nova"/>
                <a:ea typeface="Proxima Nova"/>
                <a:cs typeface="Proxima Nova"/>
                <a:sym typeface="Proxima Nova"/>
              </a:rPr>
              <a:t>Thank You! </a:t>
            </a:r>
            <a:r>
              <a:rPr b="1" lang="en" sz="3400">
                <a:solidFill>
                  <a:srgbClr val="D45B00"/>
                </a:solidFill>
                <a:latin typeface="Proxima Nova"/>
                <a:ea typeface="Proxima Nova"/>
                <a:cs typeface="Proxima Nova"/>
                <a:sym typeface="Proxima Nova"/>
              </a:rPr>
              <a:t>Questions?</a:t>
            </a:r>
            <a:endParaRPr b="1" sz="3400">
              <a:solidFill>
                <a:srgbClr val="D45B00"/>
              </a:solidFill>
              <a:latin typeface="Proxima Nova"/>
              <a:ea typeface="Proxima Nova"/>
              <a:cs typeface="Proxima Nova"/>
              <a:sym typeface="Proxima Nova"/>
            </a:endParaRPr>
          </a:p>
        </p:txBody>
      </p:sp>
      <p:sp>
        <p:nvSpPr>
          <p:cNvPr id="328" name="Google Shape;328;p33"/>
          <p:cNvSpPr/>
          <p:nvPr/>
        </p:nvSpPr>
        <p:spPr>
          <a:xfrm>
            <a:off x="4812318" y="5"/>
            <a:ext cx="4331700" cy="5142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329" name="Google Shape;329;p33"/>
          <p:cNvSpPr/>
          <p:nvPr/>
        </p:nvSpPr>
        <p:spPr>
          <a:xfrm>
            <a:off x="2731971" y="7"/>
            <a:ext cx="2956800" cy="5142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330" name="Google Shape;330;p33"/>
          <p:cNvSpPr/>
          <p:nvPr/>
        </p:nvSpPr>
        <p:spPr>
          <a:xfrm>
            <a:off x="-25" y="0"/>
            <a:ext cx="3021000" cy="5142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331" name="Google Shape;331;p33"/>
          <p:cNvPicPr preferRelativeResize="0"/>
          <p:nvPr/>
        </p:nvPicPr>
        <p:blipFill>
          <a:blip r:embed="rId3">
            <a:alphaModFix/>
          </a:blip>
          <a:stretch>
            <a:fillRect/>
          </a:stretch>
        </p:blipFill>
        <p:spPr>
          <a:xfrm>
            <a:off x="1113888" y="1366025"/>
            <a:ext cx="6916225" cy="51871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72" name="Google Shape;72;p15"/>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73" name="Google Shape;73;p15"/>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74" name="Google Shape;74;p15"/>
          <p:cNvPicPr preferRelativeResize="0"/>
          <p:nvPr/>
        </p:nvPicPr>
        <p:blipFill>
          <a:blip r:embed="rId3">
            <a:alphaModFix/>
          </a:blip>
          <a:stretch>
            <a:fillRect/>
          </a:stretch>
        </p:blipFill>
        <p:spPr>
          <a:xfrm>
            <a:off x="321600" y="330002"/>
            <a:ext cx="8500798" cy="63755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80" name="Google Shape;80;p16"/>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81" name="Google Shape;81;p16"/>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82" name="Google Shape;82;p16"/>
          <p:cNvPicPr preferRelativeResize="0"/>
          <p:nvPr/>
        </p:nvPicPr>
        <p:blipFill>
          <a:blip r:embed="rId3">
            <a:alphaModFix/>
          </a:blip>
          <a:stretch>
            <a:fillRect/>
          </a:stretch>
        </p:blipFill>
        <p:spPr>
          <a:xfrm>
            <a:off x="2290513" y="438562"/>
            <a:ext cx="4562971" cy="6133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p:nvPr/>
        </p:nvSpPr>
        <p:spPr>
          <a:xfrm>
            <a:off x="0" y="350333"/>
            <a:ext cx="42864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txBox="1"/>
          <p:nvPr/>
        </p:nvSpPr>
        <p:spPr>
          <a:xfrm>
            <a:off x="32475" y="340433"/>
            <a:ext cx="3930000" cy="8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latin typeface="Proxima Nova"/>
                <a:ea typeface="Proxima Nova"/>
                <a:cs typeface="Proxima Nova"/>
                <a:sym typeface="Proxima Nova"/>
              </a:rPr>
              <a:t>Situation Analysis</a:t>
            </a:r>
            <a:endParaRPr b="1" sz="3600">
              <a:latin typeface="Proxima Nova"/>
              <a:ea typeface="Proxima Nova"/>
              <a:cs typeface="Proxima Nova"/>
              <a:sym typeface="Proxima Nova"/>
            </a:endParaRPr>
          </a:p>
        </p:txBody>
      </p:sp>
      <p:sp>
        <p:nvSpPr>
          <p:cNvPr id="89" name="Google Shape;89;p17"/>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90" name="Google Shape;90;p17"/>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91" name="Google Shape;91;p17"/>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92" name="Google Shape;92;p17"/>
          <p:cNvPicPr preferRelativeResize="0"/>
          <p:nvPr/>
        </p:nvPicPr>
        <p:blipFill>
          <a:blip r:embed="rId3">
            <a:alphaModFix/>
          </a:blip>
          <a:stretch>
            <a:fillRect/>
          </a:stretch>
        </p:blipFill>
        <p:spPr>
          <a:xfrm>
            <a:off x="5688775" y="1438396"/>
            <a:ext cx="2956800" cy="4984320"/>
          </a:xfrm>
          <a:prstGeom prst="rect">
            <a:avLst/>
          </a:prstGeom>
          <a:noFill/>
          <a:ln>
            <a:noFill/>
          </a:ln>
        </p:spPr>
      </p:pic>
      <p:sp>
        <p:nvSpPr>
          <p:cNvPr id="93" name="Google Shape;93;p17"/>
          <p:cNvSpPr txBox="1"/>
          <p:nvPr/>
        </p:nvSpPr>
        <p:spPr>
          <a:xfrm>
            <a:off x="375225" y="1922000"/>
            <a:ext cx="4438800" cy="17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154A7C"/>
                </a:solidFill>
                <a:latin typeface="Proxima Nova Extrabold"/>
                <a:ea typeface="Proxima Nova Extrabold"/>
                <a:cs typeface="Proxima Nova Extrabold"/>
                <a:sym typeface="Proxima Nova Extrabold"/>
              </a:rPr>
              <a:t>310 </a:t>
            </a:r>
            <a:endParaRPr sz="6000">
              <a:solidFill>
                <a:srgbClr val="154A7C"/>
              </a:solidFill>
              <a:latin typeface="Proxima Nova Extrabold"/>
              <a:ea typeface="Proxima Nova Extrabold"/>
              <a:cs typeface="Proxima Nova Extrabold"/>
              <a:sym typeface="Proxima Nova Extrabold"/>
            </a:endParaRPr>
          </a:p>
          <a:p>
            <a:pPr indent="0" lvl="0" marL="0" rtl="0" algn="l">
              <a:spcBef>
                <a:spcPts val="0"/>
              </a:spcBef>
              <a:spcAft>
                <a:spcPts val="0"/>
              </a:spcAft>
              <a:buNone/>
            </a:pPr>
            <a:r>
              <a:rPr b="1" lang="en" sz="2200">
                <a:latin typeface="Proxima Nova"/>
                <a:ea typeface="Proxima Nova"/>
                <a:cs typeface="Proxima Nova"/>
                <a:sym typeface="Proxima Nova"/>
              </a:rPr>
              <a:t>maternal </a:t>
            </a:r>
            <a:r>
              <a:rPr b="1" lang="en" sz="2200">
                <a:latin typeface="Proxima Nova"/>
                <a:ea typeface="Proxima Nova"/>
                <a:cs typeface="Proxima Nova"/>
                <a:sym typeface="Proxima Nova"/>
              </a:rPr>
              <a:t>deaths </a:t>
            </a:r>
            <a:endParaRPr b="1" sz="2200">
              <a:latin typeface="Proxima Nova"/>
              <a:ea typeface="Proxima Nova"/>
              <a:cs typeface="Proxima Nova"/>
              <a:sym typeface="Proxima Nova"/>
            </a:endParaRPr>
          </a:p>
          <a:p>
            <a:pPr indent="0" lvl="0" marL="0" rtl="0" algn="l">
              <a:spcBef>
                <a:spcPts val="0"/>
              </a:spcBef>
              <a:spcAft>
                <a:spcPts val="0"/>
              </a:spcAft>
              <a:buNone/>
            </a:pPr>
            <a:r>
              <a:rPr b="1" lang="en" sz="2200">
                <a:latin typeface="Proxima Nova"/>
                <a:ea typeface="Proxima Nova"/>
                <a:cs typeface="Proxima Nova"/>
                <a:sym typeface="Proxima Nova"/>
              </a:rPr>
              <a:t>per 100,000 live births in Ghana</a:t>
            </a:r>
            <a:endParaRPr b="1" sz="2200">
              <a:latin typeface="Proxima Nova"/>
              <a:ea typeface="Proxima Nova"/>
              <a:cs typeface="Proxima Nova"/>
              <a:sym typeface="Proxima Nova"/>
            </a:endParaRPr>
          </a:p>
        </p:txBody>
      </p:sp>
      <p:sp>
        <p:nvSpPr>
          <p:cNvPr id="94" name="Google Shape;94;p17"/>
          <p:cNvSpPr txBox="1"/>
          <p:nvPr/>
        </p:nvSpPr>
        <p:spPr>
          <a:xfrm>
            <a:off x="375225" y="3986450"/>
            <a:ext cx="4984500" cy="15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308290"/>
                </a:solidFill>
                <a:latin typeface="Proxima Nova Extrabold"/>
                <a:ea typeface="Proxima Nova Extrabold"/>
                <a:cs typeface="Proxima Nova Extrabold"/>
                <a:sym typeface="Proxima Nova Extrabold"/>
              </a:rPr>
              <a:t>28</a:t>
            </a:r>
            <a:r>
              <a:rPr lang="en" sz="5000">
                <a:solidFill>
                  <a:srgbClr val="308290"/>
                </a:solidFill>
                <a:latin typeface="Proxima Nova Extrabold"/>
                <a:ea typeface="Proxima Nova Extrabold"/>
                <a:cs typeface="Proxima Nova Extrabold"/>
                <a:sym typeface="Proxima Nova Extrabold"/>
              </a:rPr>
              <a:t> </a:t>
            </a:r>
            <a:endParaRPr sz="5000">
              <a:solidFill>
                <a:srgbClr val="308290"/>
              </a:solidFill>
              <a:latin typeface="Proxima Nova Extrabold"/>
              <a:ea typeface="Proxima Nova Extrabold"/>
              <a:cs typeface="Proxima Nova Extrabold"/>
              <a:sym typeface="Proxima Nova Extrabold"/>
            </a:endParaRPr>
          </a:p>
          <a:p>
            <a:pPr indent="0" lvl="0" marL="0" rtl="0" algn="l">
              <a:spcBef>
                <a:spcPts val="0"/>
              </a:spcBef>
              <a:spcAft>
                <a:spcPts val="0"/>
              </a:spcAft>
              <a:buNone/>
            </a:pPr>
            <a:r>
              <a:rPr b="1" lang="en" sz="2200">
                <a:latin typeface="Proxima Nova"/>
                <a:ea typeface="Proxima Nova"/>
                <a:cs typeface="Proxima Nova"/>
                <a:sym typeface="Proxima Nova"/>
              </a:rPr>
              <a:t>neonatal </a:t>
            </a:r>
            <a:r>
              <a:rPr b="1" lang="en" sz="2200">
                <a:latin typeface="Proxima Nova"/>
                <a:ea typeface="Proxima Nova"/>
                <a:cs typeface="Proxima Nova"/>
                <a:sym typeface="Proxima Nova"/>
              </a:rPr>
              <a:t>deaths </a:t>
            </a:r>
            <a:endParaRPr b="1" sz="2200">
              <a:latin typeface="Proxima Nova"/>
              <a:ea typeface="Proxima Nova"/>
              <a:cs typeface="Proxima Nova"/>
              <a:sym typeface="Proxima Nova"/>
            </a:endParaRPr>
          </a:p>
          <a:p>
            <a:pPr indent="0" lvl="0" marL="0" rtl="0" algn="l">
              <a:spcBef>
                <a:spcPts val="0"/>
              </a:spcBef>
              <a:spcAft>
                <a:spcPts val="0"/>
              </a:spcAft>
              <a:buNone/>
            </a:pPr>
            <a:r>
              <a:rPr b="1" lang="en" sz="2200">
                <a:latin typeface="Proxima Nova"/>
                <a:ea typeface="Proxima Nova"/>
                <a:cs typeface="Proxima Nova"/>
                <a:sym typeface="Proxima Nova"/>
              </a:rPr>
              <a:t>per 1,000 live births in Eastern Region</a:t>
            </a:r>
            <a:endParaRPr b="1" sz="2200">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00" name="Google Shape;100;p18"/>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01" name="Google Shape;101;p18"/>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102" name="Google Shape;102;p18"/>
          <p:cNvPicPr preferRelativeResize="0"/>
          <p:nvPr/>
        </p:nvPicPr>
        <p:blipFill rotWithShape="1">
          <a:blip r:embed="rId3">
            <a:alphaModFix/>
          </a:blip>
          <a:srcRect b="9571" l="0" r="0" t="8902"/>
          <a:stretch/>
        </p:blipFill>
        <p:spPr>
          <a:xfrm>
            <a:off x="-12" y="883138"/>
            <a:ext cx="9411125" cy="509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08" name="Google Shape;108;p19"/>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09" name="Google Shape;109;p19"/>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pic>
        <p:nvPicPr>
          <p:cNvPr id="110" name="Google Shape;110;p19"/>
          <p:cNvPicPr preferRelativeResize="0"/>
          <p:nvPr/>
        </p:nvPicPr>
        <p:blipFill>
          <a:blip r:embed="rId3">
            <a:alphaModFix/>
          </a:blip>
          <a:stretch>
            <a:fillRect/>
          </a:stretch>
        </p:blipFill>
        <p:spPr>
          <a:xfrm>
            <a:off x="321600" y="330002"/>
            <a:ext cx="8500798" cy="63755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16" name="Google Shape;116;p20"/>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17" name="Google Shape;117;p20"/>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18" name="Google Shape;118;p20"/>
          <p:cNvSpPr txBox="1"/>
          <p:nvPr/>
        </p:nvSpPr>
        <p:spPr>
          <a:xfrm>
            <a:off x="0" y="3350450"/>
            <a:ext cx="9144000" cy="700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en" sz="2800">
                <a:solidFill>
                  <a:schemeClr val="dk1"/>
                </a:solidFill>
                <a:latin typeface="Proxima Nova Extrabold"/>
                <a:ea typeface="Proxima Nova Extrabold"/>
                <a:cs typeface="Proxima Nova Extrabold"/>
                <a:sym typeface="Proxima Nova Extrabold"/>
              </a:rPr>
              <a:t>We consider the </a:t>
            </a:r>
            <a:r>
              <a:rPr lang="en" sz="2800">
                <a:solidFill>
                  <a:srgbClr val="154A7C"/>
                </a:solidFill>
                <a:latin typeface="Proxima Nova Extrabold"/>
                <a:ea typeface="Proxima Nova Extrabold"/>
                <a:cs typeface="Proxima Nova Extrabold"/>
                <a:sym typeface="Proxima Nova Extrabold"/>
              </a:rPr>
              <a:t>local stakeholders</a:t>
            </a:r>
            <a:r>
              <a:rPr lang="en" sz="2800">
                <a:solidFill>
                  <a:schemeClr val="dk1"/>
                </a:solidFill>
                <a:latin typeface="Proxima Nova Extrabold"/>
                <a:ea typeface="Proxima Nova Extrabold"/>
                <a:cs typeface="Proxima Nova Extrabold"/>
                <a:sym typeface="Proxima Nova Extrabold"/>
              </a:rPr>
              <a:t> to be </a:t>
            </a:r>
            <a:r>
              <a:rPr lang="en" sz="2800">
                <a:solidFill>
                  <a:srgbClr val="308290"/>
                </a:solidFill>
                <a:latin typeface="Proxima Nova Extrabold"/>
                <a:ea typeface="Proxima Nova Extrabold"/>
                <a:cs typeface="Proxima Nova Extrabold"/>
                <a:sym typeface="Proxima Nova Extrabold"/>
              </a:rPr>
              <a:t>the experts</a:t>
            </a:r>
            <a:r>
              <a:rPr lang="en" sz="2800">
                <a:solidFill>
                  <a:schemeClr val="dk1"/>
                </a:solidFill>
                <a:latin typeface="Proxima Nova Extrabold"/>
                <a:ea typeface="Proxima Nova Extrabold"/>
                <a:cs typeface="Proxima Nova Extrabold"/>
                <a:sym typeface="Proxima Nova Extrabold"/>
              </a:rPr>
              <a:t>.</a:t>
            </a:r>
            <a:endParaRPr sz="2800">
              <a:latin typeface="Proxima Nova Extrabold"/>
              <a:ea typeface="Proxima Nova Extrabold"/>
              <a:cs typeface="Proxima Nova Extrabold"/>
              <a:sym typeface="Proxima Nova Extrabold"/>
            </a:endParaRPr>
          </a:p>
        </p:txBody>
      </p:sp>
      <p:pic>
        <p:nvPicPr>
          <p:cNvPr id="119" name="Google Shape;119;p20"/>
          <p:cNvPicPr preferRelativeResize="0"/>
          <p:nvPr/>
        </p:nvPicPr>
        <p:blipFill>
          <a:blip r:embed="rId3">
            <a:alphaModFix/>
          </a:blip>
          <a:stretch>
            <a:fillRect/>
          </a:stretch>
        </p:blipFill>
        <p:spPr>
          <a:xfrm>
            <a:off x="2927463" y="629563"/>
            <a:ext cx="3289075" cy="2192725"/>
          </a:xfrm>
          <a:prstGeom prst="rect">
            <a:avLst/>
          </a:prstGeom>
          <a:noFill/>
          <a:ln>
            <a:noFill/>
          </a:ln>
        </p:spPr>
      </p:pic>
      <p:pic>
        <p:nvPicPr>
          <p:cNvPr id="120" name="Google Shape;120;p20"/>
          <p:cNvPicPr preferRelativeResize="0"/>
          <p:nvPr/>
        </p:nvPicPr>
        <p:blipFill rotWithShape="1">
          <a:blip r:embed="rId4">
            <a:alphaModFix/>
          </a:blip>
          <a:srcRect b="0" l="-179" r="179" t="6393"/>
          <a:stretch/>
        </p:blipFill>
        <p:spPr>
          <a:xfrm>
            <a:off x="-76225" y="4515725"/>
            <a:ext cx="3627824" cy="2342275"/>
          </a:xfrm>
          <a:prstGeom prst="rect">
            <a:avLst/>
          </a:prstGeom>
          <a:noFill/>
          <a:ln>
            <a:noFill/>
          </a:ln>
        </p:spPr>
      </p:pic>
      <p:pic>
        <p:nvPicPr>
          <p:cNvPr id="121" name="Google Shape;121;p20"/>
          <p:cNvPicPr preferRelativeResize="0"/>
          <p:nvPr/>
        </p:nvPicPr>
        <p:blipFill>
          <a:blip r:embed="rId5">
            <a:alphaModFix/>
          </a:blip>
          <a:stretch>
            <a:fillRect/>
          </a:stretch>
        </p:blipFill>
        <p:spPr>
          <a:xfrm>
            <a:off x="3959037" y="4937775"/>
            <a:ext cx="1225925" cy="1225925"/>
          </a:xfrm>
          <a:prstGeom prst="rect">
            <a:avLst/>
          </a:prstGeom>
          <a:noFill/>
          <a:ln>
            <a:noFill/>
          </a:ln>
        </p:spPr>
      </p:pic>
      <p:pic>
        <p:nvPicPr>
          <p:cNvPr id="122" name="Google Shape;122;p20"/>
          <p:cNvPicPr preferRelativeResize="0"/>
          <p:nvPr/>
        </p:nvPicPr>
        <p:blipFill rotWithShape="1">
          <a:blip r:embed="rId6">
            <a:alphaModFix/>
          </a:blip>
          <a:srcRect b="35252" l="0" r="0" t="10687"/>
          <a:stretch/>
        </p:blipFill>
        <p:spPr>
          <a:xfrm>
            <a:off x="5592375" y="4515725"/>
            <a:ext cx="3627824" cy="27751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par>
                          <p:cTn fill="hold">
                            <p:stCondLst>
                              <p:cond delay="1700"/>
                            </p:stCondLst>
                            <p:childTnLst>
                              <p:par>
                                <p:cTn fill="hold" nodeType="after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grpSp>
        <p:nvGrpSpPr>
          <p:cNvPr id="127" name="Google Shape;127;p21"/>
          <p:cNvGrpSpPr/>
          <p:nvPr/>
        </p:nvGrpSpPr>
        <p:grpSpPr>
          <a:xfrm>
            <a:off x="1013250" y="2050477"/>
            <a:ext cx="8127300" cy="3027148"/>
            <a:chOff x="1614650" y="945746"/>
            <a:chExt cx="8127300" cy="1074600"/>
          </a:xfrm>
        </p:grpSpPr>
        <p:sp>
          <p:nvSpPr>
            <p:cNvPr id="128" name="Google Shape;128;p21"/>
            <p:cNvSpPr/>
            <p:nvPr/>
          </p:nvSpPr>
          <p:spPr>
            <a:xfrm rot="10800000">
              <a:off x="1614650" y="945746"/>
              <a:ext cx="8127300" cy="10746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txBox="1"/>
            <p:nvPr/>
          </p:nvSpPr>
          <p:spPr>
            <a:xfrm>
              <a:off x="2692250" y="1022846"/>
              <a:ext cx="6692100" cy="920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dk1"/>
                  </a:solidFill>
                  <a:latin typeface="Proxima Nova"/>
                  <a:ea typeface="Proxima Nova"/>
                  <a:cs typeface="Proxima Nova"/>
                  <a:sym typeface="Proxima Nova"/>
                </a:rPr>
                <a:t>Every woman and child in the greater Akyem Dwenase community will have access to quality obstetric and neonatal health care. </a:t>
              </a:r>
              <a:endParaRPr b="1" sz="2400">
                <a:latin typeface="Proxima Nova"/>
                <a:ea typeface="Proxima Nova"/>
                <a:cs typeface="Proxima Nova"/>
                <a:sym typeface="Proxima Nova"/>
              </a:endParaRPr>
            </a:p>
          </p:txBody>
        </p:sp>
      </p:grpSp>
      <p:sp>
        <p:nvSpPr>
          <p:cNvPr id="130" name="Google Shape;130;p21"/>
          <p:cNvSpPr/>
          <p:nvPr/>
        </p:nvSpPr>
        <p:spPr>
          <a:xfrm>
            <a:off x="0" y="350325"/>
            <a:ext cx="1751400" cy="8085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txBox="1"/>
          <p:nvPr/>
        </p:nvSpPr>
        <p:spPr>
          <a:xfrm>
            <a:off x="32475" y="340425"/>
            <a:ext cx="1381200" cy="8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Goal</a:t>
            </a:r>
            <a:endParaRPr b="1" sz="3600">
              <a:latin typeface="Proxima Nova"/>
              <a:ea typeface="Proxima Nova"/>
              <a:cs typeface="Proxima Nova"/>
              <a:sym typeface="Proxima Nova"/>
            </a:endParaRPr>
          </a:p>
        </p:txBody>
      </p:sp>
      <p:sp>
        <p:nvSpPr>
          <p:cNvPr id="132" name="Google Shape;132;p21"/>
          <p:cNvSpPr/>
          <p:nvPr/>
        </p:nvSpPr>
        <p:spPr>
          <a:xfrm>
            <a:off x="4812322" y="2"/>
            <a:ext cx="4331700" cy="177600"/>
          </a:xfrm>
          <a:prstGeom prst="homePlate">
            <a:avLst>
              <a:gd fmla="val 50000" name="adj"/>
            </a:avLst>
          </a:prstGeom>
          <a:solidFill>
            <a:srgbClr val="D45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33" name="Google Shape;133;p21"/>
          <p:cNvSpPr/>
          <p:nvPr/>
        </p:nvSpPr>
        <p:spPr>
          <a:xfrm>
            <a:off x="2731979" y="3"/>
            <a:ext cx="2956800" cy="177600"/>
          </a:xfrm>
          <a:prstGeom prst="chevron">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
        <p:nvSpPr>
          <p:cNvPr id="134" name="Google Shape;134;p21"/>
          <p:cNvSpPr/>
          <p:nvPr/>
        </p:nvSpPr>
        <p:spPr>
          <a:xfrm>
            <a:off x="-13" y="0"/>
            <a:ext cx="3021000" cy="177600"/>
          </a:xfrm>
          <a:prstGeom prst="homePlate">
            <a:avLst>
              <a:gd fmla="val 50000"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