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aleway"/>
      <p:regular r:id="rId36"/>
      <p:bold r:id="rId37"/>
      <p:italic r:id="rId38"/>
      <p:boldItalic r:id="rId39"/>
    </p:embeddedFont>
    <p:embeddedFont>
      <p:font typeface="Lat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98F5FAD-0BE0-4265-B285-E9C6DA664773}">
  <a:tblStyle styleId="{198F5FAD-0BE0-4265-B285-E9C6DA6647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20" Type="http://schemas.openxmlformats.org/officeDocument/2006/relationships/slide" Target="slides/slide14.xml"/><Relationship Id="rId42" Type="http://schemas.openxmlformats.org/officeDocument/2006/relationships/font" Target="fonts/Lato-italic.fntdata"/><Relationship Id="rId41" Type="http://schemas.openxmlformats.org/officeDocument/2006/relationships/font" Target="fonts/Lato-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Lato-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aleway-bold.fntdata"/><Relationship Id="rId14" Type="http://schemas.openxmlformats.org/officeDocument/2006/relationships/slide" Target="slides/slide8.xml"/><Relationship Id="rId36" Type="http://schemas.openxmlformats.org/officeDocument/2006/relationships/font" Target="fonts/Raleway-regular.fntdata"/><Relationship Id="rId17" Type="http://schemas.openxmlformats.org/officeDocument/2006/relationships/slide" Target="slides/slide11.xml"/><Relationship Id="rId39" Type="http://schemas.openxmlformats.org/officeDocument/2006/relationships/font" Target="fonts/Raleway-boldItalic.fntdata"/><Relationship Id="rId16" Type="http://schemas.openxmlformats.org/officeDocument/2006/relationships/slide" Target="slides/slide10.xml"/><Relationship Id="rId38" Type="http://schemas.openxmlformats.org/officeDocument/2006/relationships/font" Target="fonts/Raleway-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org/venezuela-emergency.html" TargetMode="External"/><Relationship Id="rId3" Type="http://schemas.openxmlformats.org/officeDocument/2006/relationships/hyperlink" Target="https://s3.amazonaws.com/unhcrsharedmedia/2018/RMRP_Venezuela_2019_OnlineVersion.pdf" TargetMode="External"/><Relationship Id="rId4" Type="http://schemas.openxmlformats.org/officeDocument/2006/relationships/hyperlink" Target="https://www.unhcr.org/news/press/2018/11/5be4192b4/number-refugees-migrants-venezuela-reaches-3-million.htm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org/venezuela-emergency.html" TargetMode="External"/><Relationship Id="rId3" Type="http://schemas.openxmlformats.org/officeDocument/2006/relationships/hyperlink" Target="https://s3.amazonaws.com/unhcrsharedmedia/2018/RMRP_Venezuela_2019_OnlineVersion.pdf" TargetMode="External"/><Relationship Id="rId4" Type="http://schemas.openxmlformats.org/officeDocument/2006/relationships/hyperlink" Target="https://www.unhcr.org/news/press/2018/11/5be4192b4/number-refugees-migrants-venezuela-reaches-3-million.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org/venezuela-emergency.html" TargetMode="External"/><Relationship Id="rId3" Type="http://schemas.openxmlformats.org/officeDocument/2006/relationships/hyperlink" Target="https://s3.amazonaws.com/unhcrsharedmedia/2018/RMRP_Venezuela_2019_OnlineVersion.pdf" TargetMode="External"/><Relationship Id="rId4" Type="http://schemas.openxmlformats.org/officeDocument/2006/relationships/hyperlink" Target="https://www.unhcr.org/news/press/2018/11/5be4192b4/number-refugees-migrants-venezuela-reaches-3-million.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edia.wix.com/ugd/f85b85_cc8c132e31014d91b108f8dba524fb86.pdf" TargetMode="External"/><Relationship Id="rId3" Type="http://schemas.openxmlformats.org/officeDocument/2006/relationships/hyperlink" Target="https://resource-allocation.biomedcentral.com/articles/10.1186/s12962-018-0110-2" TargetMode="External"/><Relationship Id="rId4" Type="http://schemas.openxmlformats.org/officeDocument/2006/relationships/hyperlink" Target="https://www.crs.org/sites/default/files/tools-research/a4_case_study_remind_final_online.pdf" TargetMode="External"/><Relationship Id="rId5" Type="http://schemas.openxmlformats.org/officeDocument/2006/relationships/hyperlink" Target="https://resource-allocation.biomedcentral.com/articles/10.1186/s12962-018-0110-2"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ucuta-nortedesantander.gov.co/noticias-735287/administracion-municipal-mantendra-conectividad-de-zona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6f83067d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6f83067d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You will have a total of twenty minutes, ten minutes for the presentation and ten minutes for Q&amp;A. The presentation should cover the background gap analysis, the intervention, mock data collected, a plan for monitoring and evaluating the intervention and a plan for scale up and sustainability. Please prepare any materials that you would like to share as part of the presentation.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The presentations should cover the:</a:t>
            </a:r>
            <a:endParaRPr sz="1200"/>
          </a:p>
          <a:p>
            <a:pPr indent="0" lvl="0" marL="0" rtl="0" algn="l">
              <a:spcBef>
                <a:spcPts val="0"/>
              </a:spcBef>
              <a:spcAft>
                <a:spcPts val="0"/>
              </a:spcAft>
              <a:buNone/>
            </a:pPr>
            <a:r>
              <a:rPr lang="en" sz="1200"/>
              <a:t>●        Background/Problem</a:t>
            </a:r>
            <a:endParaRPr sz="1200"/>
          </a:p>
          <a:p>
            <a:pPr indent="0" lvl="0" marL="0" rtl="0" algn="l">
              <a:spcBef>
                <a:spcPts val="0"/>
              </a:spcBef>
              <a:spcAft>
                <a:spcPts val="0"/>
              </a:spcAft>
              <a:buNone/>
            </a:pPr>
            <a:r>
              <a:rPr lang="en" sz="1200"/>
              <a:t>●        Use Case/Solution</a:t>
            </a:r>
            <a:endParaRPr sz="1200"/>
          </a:p>
          <a:p>
            <a:pPr indent="0" lvl="0" marL="0" rtl="0" algn="l">
              <a:spcBef>
                <a:spcPts val="0"/>
              </a:spcBef>
              <a:spcAft>
                <a:spcPts val="0"/>
              </a:spcAft>
              <a:buNone/>
            </a:pPr>
            <a:r>
              <a:rPr lang="en" sz="1200"/>
              <a:t>●        </a:t>
            </a:r>
            <a:r>
              <a:rPr lang="en" sz="1200">
                <a:highlight>
                  <a:srgbClr val="FFFF00"/>
                </a:highlight>
              </a:rPr>
              <a:t>App Functionality Overview - is this the same as workflows? Video of your screen going through the app with voice narrative</a:t>
            </a:r>
            <a:endParaRPr sz="1200">
              <a:highlight>
                <a:srgbClr val="FFFF00"/>
              </a:highlight>
            </a:endParaRPr>
          </a:p>
          <a:p>
            <a:pPr indent="0" lvl="0" marL="0" rtl="0" algn="l">
              <a:spcBef>
                <a:spcPts val="0"/>
              </a:spcBef>
              <a:spcAft>
                <a:spcPts val="0"/>
              </a:spcAft>
              <a:buNone/>
            </a:pPr>
            <a:r>
              <a:rPr lang="en" sz="1200"/>
              <a:t>●        Monitoring and Evaluation</a:t>
            </a:r>
            <a:endParaRPr sz="1200"/>
          </a:p>
          <a:p>
            <a:pPr indent="0" lvl="0" marL="0" rtl="0" algn="l">
              <a:spcBef>
                <a:spcPts val="0"/>
              </a:spcBef>
              <a:spcAft>
                <a:spcPts val="0"/>
              </a:spcAft>
              <a:buNone/>
            </a:pPr>
            <a:r>
              <a:rPr lang="en" sz="1200"/>
              <a:t>●        Scaling/Sustainability</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rPr lang="en" sz="1200"/>
              <a:t>Additionally, it is helpful to prepare a one page brief for members of the audience describing your project and what will be covered during the presentation.</a:t>
            </a:r>
            <a:endParaRPr sz="1200"/>
          </a:p>
          <a:p>
            <a:pPr indent="0" lvl="0" marL="0" rtl="0" algn="l">
              <a:spcBef>
                <a:spcPts val="0"/>
              </a:spcBef>
              <a:spcAft>
                <a:spcPts val="0"/>
              </a:spcAft>
              <a:buNone/>
            </a:pPr>
            <a:r>
              <a:t/>
            </a:r>
            <a:endParaRPr/>
          </a:p>
          <a:p>
            <a:pPr indent="0" lvl="0" marL="0" rtl="0" algn="l">
              <a:spcBef>
                <a:spcPts val="0"/>
              </a:spcBef>
              <a:spcAft>
                <a:spcPts val="0"/>
              </a:spcAft>
              <a:buNone/>
            </a:pPr>
            <a:r>
              <a:rPr lang="en"/>
              <a:t>10 minutes to present/5 minutes Q&amp;A</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7c78db84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7c78db84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ato"/>
              <a:buChar char="●"/>
            </a:pPr>
            <a:r>
              <a:rPr b="1" lang="en" sz="1300">
                <a:latin typeface="Raleway"/>
                <a:ea typeface="Raleway"/>
                <a:cs typeface="Raleway"/>
                <a:sym typeface="Raleway"/>
              </a:rPr>
              <a:t>A separate form is used for each line of service provision</a:t>
            </a:r>
            <a:endParaRPr b="1" sz="1200">
              <a:latin typeface="Lato"/>
              <a:ea typeface="Lato"/>
              <a:cs typeface="Lato"/>
              <a:sym typeface="Lato"/>
            </a:endParaRPr>
          </a:p>
          <a:p>
            <a:pPr indent="-304800" lvl="0" marL="457200" rtl="0" algn="l">
              <a:spcBef>
                <a:spcPts val="0"/>
              </a:spcBef>
              <a:spcAft>
                <a:spcPts val="0"/>
              </a:spcAft>
              <a:buSzPts val="1200"/>
              <a:buFont typeface="Lato"/>
              <a:buChar char="●"/>
            </a:pPr>
            <a:r>
              <a:rPr b="1" lang="en" sz="1200">
                <a:latin typeface="Lato"/>
                <a:ea typeface="Lato"/>
                <a:cs typeface="Lato"/>
                <a:sym typeface="Lato"/>
              </a:rPr>
              <a:t>7 total forms:</a:t>
            </a:r>
            <a:endParaRPr b="1" sz="1200">
              <a:latin typeface="Lato"/>
              <a:ea typeface="Lato"/>
              <a:cs typeface="Lato"/>
              <a:sym typeface="Lato"/>
            </a:endParaRPr>
          </a:p>
          <a:p>
            <a:pPr indent="-304800" lvl="1" marL="914400" rtl="0" algn="l">
              <a:spcBef>
                <a:spcPts val="0"/>
              </a:spcBef>
              <a:spcAft>
                <a:spcPts val="0"/>
              </a:spcAft>
              <a:buSzPts val="1200"/>
              <a:buFont typeface="Lato"/>
              <a:buChar char="○"/>
            </a:pPr>
            <a:r>
              <a:rPr b="1" lang="en" sz="1200">
                <a:latin typeface="Lato"/>
                <a:ea typeface="Lato"/>
                <a:cs typeface="Lato"/>
                <a:sym typeface="Lato"/>
              </a:rPr>
              <a:t>Registration form to be completed for all patients IRC serves (shown in the high level process map)</a:t>
            </a:r>
            <a:endParaRPr b="1" sz="1200">
              <a:latin typeface="Lato"/>
              <a:ea typeface="Lato"/>
              <a:cs typeface="Lato"/>
              <a:sym typeface="Lato"/>
            </a:endParaRPr>
          </a:p>
          <a:p>
            <a:pPr indent="-304800" lvl="1" marL="914400" rtl="0" algn="l">
              <a:spcBef>
                <a:spcPts val="0"/>
              </a:spcBef>
              <a:spcAft>
                <a:spcPts val="0"/>
              </a:spcAft>
              <a:buSzPts val="1200"/>
              <a:buFont typeface="Lato"/>
              <a:buChar char="○"/>
            </a:pPr>
            <a:r>
              <a:rPr b="1" lang="en" sz="1200">
                <a:latin typeface="Lato"/>
                <a:ea typeface="Lato"/>
                <a:cs typeface="Lato"/>
                <a:sym typeface="Lato"/>
              </a:rPr>
              <a:t>The children &lt;5 form tracks primary care services and referrals for all beneficiaries &lt; 5 years old</a:t>
            </a:r>
            <a:endParaRPr b="1" sz="1200">
              <a:latin typeface="Lato"/>
              <a:ea typeface="Lato"/>
              <a:cs typeface="Lato"/>
              <a:sym typeface="Lato"/>
            </a:endParaRPr>
          </a:p>
          <a:p>
            <a:pPr indent="-304800" lvl="1" marL="914400" rtl="0" algn="l">
              <a:spcBef>
                <a:spcPts val="0"/>
              </a:spcBef>
              <a:spcAft>
                <a:spcPts val="0"/>
              </a:spcAft>
              <a:buSzPts val="1200"/>
              <a:buFont typeface="Lato"/>
              <a:buChar char="○"/>
            </a:pPr>
            <a:r>
              <a:rPr b="1" lang="en" sz="1200">
                <a:latin typeface="Lato"/>
                <a:ea typeface="Lato"/>
                <a:cs typeface="Lato"/>
                <a:sym typeface="Lato"/>
              </a:rPr>
              <a:t>5 forms for specific sexual and reproductive services provided to women of reproductive age</a:t>
            </a:r>
            <a:endParaRPr b="1" sz="1200">
              <a:latin typeface="Lato"/>
              <a:ea typeface="Lato"/>
              <a:cs typeface="Lato"/>
              <a:sym typeface="Lato"/>
            </a:endParaRPr>
          </a:p>
          <a:p>
            <a:pPr indent="-304800" lvl="0" marL="457200" rtl="0" algn="l">
              <a:spcBef>
                <a:spcPts val="1000"/>
              </a:spcBef>
              <a:spcAft>
                <a:spcPts val="0"/>
              </a:spcAft>
              <a:buSzPts val="1200"/>
              <a:buFont typeface="Lato"/>
              <a:buChar char="●"/>
            </a:pPr>
            <a:r>
              <a:rPr b="1" lang="en" sz="1200">
                <a:latin typeface="Lato"/>
                <a:ea typeface="Lato"/>
                <a:cs typeface="Lato"/>
                <a:sym typeface="Lato"/>
              </a:rPr>
              <a:t>Questions are matched to an M&amp;E metric collected in IRC’s current reporting database.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6b25e8f5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6b25e8f5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In order for these processes to be successful, c</a:t>
            </a:r>
            <a:r>
              <a:rPr lang="en"/>
              <a:t>ollaboration between multiple stakeholders is key to ensuring that Venezuelan refugees get the quality health services they need</a:t>
            </a:r>
            <a:endParaRPr/>
          </a:p>
          <a:p>
            <a:pPr indent="-317500" lvl="0" marL="457200" rtl="0" algn="l">
              <a:spcBef>
                <a:spcPts val="0"/>
              </a:spcBef>
              <a:spcAft>
                <a:spcPts val="0"/>
              </a:spcAft>
              <a:buSzPts val="1400"/>
              <a:buAutoNum type="arabicPeriod"/>
            </a:pPr>
            <a:r>
              <a:rPr lang="en"/>
              <a:t>The four key stakeholders for the MDQ App and health service delivery to refugees include IRCs Clinicians (who deliver health services and record data in the app), IRC M&amp;E staff (who analyze and report on KPIs), the Health Coordinator (oversees program efforts), and TecSalud (who provide TA for the app).</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59baed55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59baed55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68a6fb12e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68a6fb12e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570ecb660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570ecb660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Raleway"/>
                <a:ea typeface="Raleway"/>
                <a:cs typeface="Raleway"/>
                <a:sym typeface="Raleway"/>
              </a:rPr>
              <a:t>Data from the MDQ App can be exported into a dynamic dashboard that updates automatically and facilitates programmatic decision-making at multiple levels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70ecb6601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70ecb6601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Raleway"/>
                <a:ea typeface="Raleway"/>
                <a:cs typeface="Raleway"/>
                <a:sym typeface="Raleway"/>
              </a:rPr>
              <a:t>IRC M&amp;E Officers can use the more detailed dashboard to track progress on organizational and donor key performance indicators (KPIs)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680fbe8f8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680fbe8f8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aleway"/>
                <a:ea typeface="Raleway"/>
                <a:cs typeface="Raleway"/>
                <a:sym typeface="Raleway"/>
              </a:rPr>
              <a:t>Monitoring and Evaluation of the MDQ App will complement IRC’s existing M&amp;E efforts</a:t>
            </a:r>
            <a:endParaRPr sz="1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8f0593df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8f0593d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58f0593df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8f0593df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There is expansion potential for a modified hybrid strategy that uses government and private donor support to provide health services during humanitarian crises in cities and countries where the IRC is present.</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Migration of refugees elsewhere within Colombia</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An increase in the quality of data collection from scaling up will result in an increase in funding, which will increase treatment ability and quality and an increase in their ability to provide continuity of care. </a:t>
            </a:r>
            <a:endParaRPr sz="1400"/>
          </a:p>
          <a:p>
            <a:pPr indent="0" lvl="0" marL="0" rtl="0" algn="l">
              <a:spcBef>
                <a:spcPts val="0"/>
              </a:spcBef>
              <a:spcAft>
                <a:spcPts val="0"/>
              </a:spcAft>
              <a:buNone/>
            </a:pPr>
            <a:r>
              <a:t/>
            </a:r>
            <a:endParaRPr b="1"/>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1d9c67055b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d9c67055b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6b25e8f5d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6b25e8f5d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a:p>
            <a:pPr indent="-317500" lvl="0" marL="457200" rtl="0" algn="l">
              <a:spcBef>
                <a:spcPts val="0"/>
              </a:spcBef>
              <a:spcAft>
                <a:spcPts val="0"/>
              </a:spcAft>
              <a:buSzPts val="1400"/>
              <a:buAutoNum type="arabicPeriod"/>
            </a:pPr>
            <a:r>
              <a:rPr lang="en" u="sng">
                <a:solidFill>
                  <a:schemeClr val="hlink"/>
                </a:solidFill>
                <a:hlinkClick r:id="rId2"/>
              </a:rPr>
              <a:t>https://www.unhcr.org/venezuela-emergency.html</a:t>
            </a:r>
            <a:endParaRPr/>
          </a:p>
          <a:p>
            <a:pPr indent="-317500" lvl="0" marL="457200" rtl="0" algn="l">
              <a:spcBef>
                <a:spcPts val="0"/>
              </a:spcBef>
              <a:spcAft>
                <a:spcPts val="0"/>
              </a:spcAft>
              <a:buSzPts val="1400"/>
              <a:buAutoNum type="arabicPeriod"/>
            </a:pPr>
            <a:r>
              <a:rPr lang="en" u="sng">
                <a:solidFill>
                  <a:schemeClr val="hlink"/>
                </a:solidFill>
                <a:hlinkClick r:id="rId3"/>
              </a:rPr>
              <a:t>https://s3.amazonaws.com/unhcrsharedmedia/2018/RMRP_Venezuela_2019_OnlineVersion.pdf</a:t>
            </a:r>
            <a:r>
              <a:rPr lang="en"/>
              <a:t> </a:t>
            </a:r>
            <a:endParaRPr/>
          </a:p>
          <a:p>
            <a:pPr indent="-317500" lvl="0" marL="457200" rtl="0" algn="l">
              <a:spcBef>
                <a:spcPts val="0"/>
              </a:spcBef>
              <a:spcAft>
                <a:spcPts val="0"/>
              </a:spcAft>
              <a:buSzPts val="1400"/>
              <a:buAutoNum type="arabicPeriod"/>
            </a:pPr>
            <a:r>
              <a:rPr lang="en" u="sng">
                <a:solidFill>
                  <a:schemeClr val="hlink"/>
                </a:solidFill>
                <a:hlinkClick r:id="rId4"/>
              </a:rPr>
              <a:t>https://www.unhcr.org/news/press/2018/11/5be4192b4/number-refugees-migrants-venezuela-reaches-3-million.html</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400">
                <a:latin typeface="Calibri"/>
                <a:ea typeface="Calibri"/>
                <a:cs typeface="Calibri"/>
                <a:sym typeface="Calibri"/>
              </a:rPr>
              <a:t>Background:</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Venezuela is in a deep economic and political crisis, which has caused a mass influx of refugees fleeing into Colombia (&gt;1 million, ~37,00 crossing into Colombia per day). The regional IRC is working  in Cúcuta, a border city, providing assistance to Venezuelan refugees seeking asylum and fleeing into Colombia. </a:t>
            </a:r>
            <a:br>
              <a:rPr lang="en" sz="1400">
                <a:latin typeface="Calibri"/>
                <a:ea typeface="Calibri"/>
                <a:cs typeface="Calibri"/>
                <a:sym typeface="Calibri"/>
              </a:rPr>
            </a:b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Use Case: The IRC Colombia team currently collects their family planning and patient data on paper and Excel. Collaborating with TecSalud, our team will develop an app  that will help IRC workers in Cúcuta collect faster and more accurate data and patient case management.</a:t>
            </a:r>
            <a:endParaRPr sz="1400">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56f83067d5_2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56f83067d5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6f83067d5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56f83067d5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7c78db84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57c78db84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57c78db84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7c78db84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57c78db84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57c78db84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7c78db84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7c78db84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57c78db84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57c78db84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57c78db84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57c78db84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57c78db84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57c78db84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57c78db84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57c78db84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251622d55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1622d55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a:p>
            <a:pPr indent="-317500" lvl="0" marL="457200" rtl="0" algn="l">
              <a:spcBef>
                <a:spcPts val="0"/>
              </a:spcBef>
              <a:spcAft>
                <a:spcPts val="0"/>
              </a:spcAft>
              <a:buSzPts val="1400"/>
              <a:buAutoNum type="arabicPeriod"/>
            </a:pPr>
            <a:r>
              <a:rPr lang="en" u="sng">
                <a:solidFill>
                  <a:schemeClr val="hlink"/>
                </a:solidFill>
                <a:hlinkClick r:id="rId2"/>
              </a:rPr>
              <a:t>https://www.unhcr.org/venezuela-emergency.html</a:t>
            </a:r>
            <a:endParaRPr/>
          </a:p>
          <a:p>
            <a:pPr indent="-317500" lvl="0" marL="457200" rtl="0" algn="l">
              <a:spcBef>
                <a:spcPts val="0"/>
              </a:spcBef>
              <a:spcAft>
                <a:spcPts val="0"/>
              </a:spcAft>
              <a:buSzPts val="1400"/>
              <a:buAutoNum type="arabicPeriod"/>
            </a:pPr>
            <a:r>
              <a:rPr lang="en" u="sng">
                <a:solidFill>
                  <a:schemeClr val="hlink"/>
                </a:solidFill>
                <a:hlinkClick r:id="rId3"/>
              </a:rPr>
              <a:t>https://s3.amazonaws.com/unhcrsharedmedia/2018/RMRP_Venezuela_2019_OnlineVersion.pdf</a:t>
            </a:r>
            <a:r>
              <a:rPr lang="en"/>
              <a:t> </a:t>
            </a:r>
            <a:endParaRPr/>
          </a:p>
          <a:p>
            <a:pPr indent="-317500" lvl="0" marL="457200" rtl="0" algn="l">
              <a:spcBef>
                <a:spcPts val="0"/>
              </a:spcBef>
              <a:spcAft>
                <a:spcPts val="0"/>
              </a:spcAft>
              <a:buSzPts val="1400"/>
              <a:buAutoNum type="arabicPeriod"/>
            </a:pPr>
            <a:r>
              <a:rPr lang="en" u="sng">
                <a:solidFill>
                  <a:schemeClr val="hlink"/>
                </a:solidFill>
                <a:hlinkClick r:id="rId4"/>
              </a:rPr>
              <a:t>https://www.unhcr.org/news/press/2018/11/5be4192b4/number-refugees-migrants-venezuela-reaches-3-million.html</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400">
                <a:latin typeface="Calibri"/>
                <a:ea typeface="Calibri"/>
                <a:cs typeface="Calibri"/>
                <a:sym typeface="Calibri"/>
              </a:rPr>
              <a:t>Background:</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Venezuela is in a deep economic and political crisis, which has caused a mass influx of refugees fleeing into Colombia (&gt;1 million, ~37,00 crossing into Colombia per day). T</a:t>
            </a:r>
            <a:r>
              <a:rPr lang="en" sz="1400">
                <a:latin typeface="Calibri"/>
                <a:ea typeface="Calibri"/>
                <a:cs typeface="Calibri"/>
                <a:sym typeface="Calibri"/>
              </a:rPr>
              <a:t>he regional IRC is working  in Cúcuta, a border city, providing assistance to Venezuelan refugees seeking asylum and fleeing into Colombia. </a:t>
            </a:r>
            <a:br>
              <a:rPr lang="en" sz="1400">
                <a:latin typeface="Calibri"/>
                <a:ea typeface="Calibri"/>
                <a:cs typeface="Calibri"/>
                <a:sym typeface="Calibri"/>
              </a:rPr>
            </a:b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Use Case: The IRC Colombia team currently collects their family planning and patient data on paper and Excel. Collaborating with TecSalud, our team will develop an app  that will help IRC workers in Cúcuta collect faster and more accurate data and patient case management.</a:t>
            </a:r>
            <a:endParaRPr sz="1400">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6b25e8f5d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6b25e8f5d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References:</a:t>
            </a:r>
            <a:endParaRPr>
              <a:solidFill>
                <a:schemeClr val="dk1"/>
              </a:solidFill>
            </a:endParaRPr>
          </a:p>
          <a:p>
            <a:pPr indent="-317500" lvl="0" marL="457200" rtl="0" algn="l">
              <a:spcBef>
                <a:spcPts val="0"/>
              </a:spcBef>
              <a:spcAft>
                <a:spcPts val="0"/>
              </a:spcAft>
              <a:buClr>
                <a:schemeClr val="dk1"/>
              </a:buClr>
              <a:buSzPts val="1400"/>
              <a:buAutoNum type="arabicPeriod"/>
            </a:pPr>
            <a:r>
              <a:rPr lang="en" u="sng">
                <a:solidFill>
                  <a:schemeClr val="dk1"/>
                </a:solidFill>
                <a:hlinkClick r:id="rId2"/>
              </a:rPr>
              <a:t>https://www.unhcr.org/venezuela-emergency.html</a:t>
            </a:r>
            <a:endParaRPr>
              <a:solidFill>
                <a:schemeClr val="dk1"/>
              </a:solidFill>
            </a:endParaRPr>
          </a:p>
          <a:p>
            <a:pPr indent="-317500" lvl="0" marL="457200" rtl="0" algn="l">
              <a:spcBef>
                <a:spcPts val="0"/>
              </a:spcBef>
              <a:spcAft>
                <a:spcPts val="0"/>
              </a:spcAft>
              <a:buClr>
                <a:schemeClr val="dk1"/>
              </a:buClr>
              <a:buSzPts val="1400"/>
              <a:buAutoNum type="arabicPeriod"/>
            </a:pPr>
            <a:r>
              <a:rPr lang="en" u="sng">
                <a:solidFill>
                  <a:schemeClr val="dk1"/>
                </a:solidFill>
                <a:hlinkClick r:id="rId3"/>
              </a:rPr>
              <a:t>https://s3.amazonaws.com/unhcrsharedmedia/2018/RMRP_Venezuela_2019_OnlineVersion.pdf</a:t>
            </a:r>
            <a:r>
              <a:rPr lang="en">
                <a:solidFill>
                  <a:schemeClr val="dk1"/>
                </a:solidFill>
              </a:rPr>
              <a:t> </a:t>
            </a:r>
            <a:endParaRPr>
              <a:solidFill>
                <a:schemeClr val="dk1"/>
              </a:solidFill>
            </a:endParaRPr>
          </a:p>
          <a:p>
            <a:pPr indent="-317500" lvl="0" marL="457200" rtl="0" algn="l">
              <a:spcBef>
                <a:spcPts val="0"/>
              </a:spcBef>
              <a:spcAft>
                <a:spcPts val="0"/>
              </a:spcAft>
              <a:buClr>
                <a:schemeClr val="dk1"/>
              </a:buClr>
              <a:buSzPts val="1400"/>
              <a:buAutoNum type="arabicPeriod"/>
            </a:pPr>
            <a:r>
              <a:rPr lang="en" u="sng">
                <a:solidFill>
                  <a:schemeClr val="dk1"/>
                </a:solidFill>
                <a:hlinkClick r:id="rId4"/>
              </a:rPr>
              <a:t>https://www.unhcr.org/news/press/2018/11/5be4192b4/number-refugees-migrants-venezuela-reaches-3-million.html</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400">
                <a:solidFill>
                  <a:schemeClr val="dk1"/>
                </a:solidFill>
                <a:latin typeface="Calibri"/>
                <a:ea typeface="Calibri"/>
                <a:cs typeface="Calibri"/>
                <a:sym typeface="Calibri"/>
              </a:rPr>
              <a:t>Background:</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Venezuela is in a deep economic and political crisis, which has caused a mass influx of refugees fleeing into Colombia (&gt;1 million, ~37,00 crossing into Colombia per day). The regional IRC is working  in Cúcuta, a border city, providing assistance to Venezuelan refugees seeking asylum and fleeing into Colombia. </a:t>
            </a: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Use Case: The IRC Colombia team currently collects their family planning and patient data on paper and Excel. Collaborating with TecSalud, our team will develop an app  that will help IRC workers in Cúcuta collect faster and more accurate data and patient case management.</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Lato"/>
                <a:ea typeface="Lato"/>
                <a:cs typeface="Lato"/>
                <a:sym typeface="Lato"/>
              </a:rPr>
              <a:t>ollaborating with TecSalúd, our team will develop an app  that will help IRC workers collect data faster and more accurately  and better manage continuous patient care, replacing their previous data collection methods: paper and Excel.</a:t>
            </a:r>
            <a:endParaRPr sz="1400">
              <a:solidFill>
                <a:schemeClr val="dk1"/>
              </a:solidFill>
              <a:latin typeface="Calibri"/>
              <a:ea typeface="Calibri"/>
              <a:cs typeface="Calibri"/>
              <a:sym typeface="Calibri"/>
            </a:endParaRPr>
          </a:p>
          <a:p>
            <a:pPr indent="0" lvl="0" marL="0" rtl="0" algn="l">
              <a:spcBef>
                <a:spcPts val="100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52bfc9d25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52bfc9d25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700">
                <a:latin typeface="Times New Roman"/>
                <a:ea typeface="Times New Roman"/>
                <a:cs typeface="Times New Roman"/>
                <a:sym typeface="Times New Roman"/>
              </a:rPr>
              <a:t> </a:t>
            </a:r>
            <a:r>
              <a:rPr lang="en" sz="1200">
                <a:latin typeface="Times New Roman"/>
                <a:ea typeface="Times New Roman"/>
                <a:cs typeface="Times New Roman"/>
                <a:sym typeface="Times New Roman"/>
              </a:rPr>
              <a:t>References:</a:t>
            </a:r>
            <a:endParaRPr sz="1200">
              <a:latin typeface="Times New Roman"/>
              <a:ea typeface="Times New Roman"/>
              <a:cs typeface="Times New Roman"/>
              <a:sym typeface="Times New Roman"/>
            </a:endParaRPr>
          </a:p>
          <a:p>
            <a:pPr indent="-298450" lvl="0" marL="457200" rtl="0" algn="l">
              <a:spcBef>
                <a:spcPts val="0"/>
              </a:spcBef>
              <a:spcAft>
                <a:spcPts val="0"/>
              </a:spcAft>
              <a:buSzPts val="1100"/>
              <a:buAutoNum type="arabicPeriod"/>
            </a:pPr>
            <a:r>
              <a:rPr lang="en" u="sng">
                <a:solidFill>
                  <a:schemeClr val="hlink"/>
                </a:solidFill>
                <a:hlinkClick r:id="rId2"/>
              </a:rPr>
              <a:t>http://media.wix.com/ugd/f85b85_cc8c132e31014d91b108f8dba524fb86.pdf</a:t>
            </a:r>
            <a:endParaRPr/>
          </a:p>
          <a:p>
            <a:pPr indent="-298450" lvl="0" marL="457200" rtl="0" algn="l">
              <a:spcBef>
                <a:spcPts val="0"/>
              </a:spcBef>
              <a:spcAft>
                <a:spcPts val="0"/>
              </a:spcAft>
              <a:buSzPts val="1100"/>
              <a:buAutoNum type="arabicPeriod"/>
            </a:pPr>
            <a:r>
              <a:rPr lang="en" u="sng">
                <a:solidFill>
                  <a:schemeClr val="hlink"/>
                </a:solidFill>
                <a:hlinkClick r:id="rId3"/>
              </a:rPr>
              <a:t>https://resource-allocation.biomedcentral.com/articles/10.1186/s12962-018-0110-2</a:t>
            </a:r>
            <a:endParaRPr sz="700">
              <a:latin typeface="Times New Roman"/>
              <a:ea typeface="Times New Roman"/>
              <a:cs typeface="Times New Roman"/>
              <a:sym typeface="Times New Roman"/>
            </a:endParaRPr>
          </a:p>
          <a:p>
            <a:pPr indent="-298450" lvl="0" marL="457200" rtl="0" algn="l">
              <a:spcBef>
                <a:spcPts val="0"/>
              </a:spcBef>
              <a:spcAft>
                <a:spcPts val="0"/>
              </a:spcAft>
              <a:buSzPts val="1100"/>
              <a:buAutoNum type="arabicPeriod"/>
            </a:pPr>
            <a:r>
              <a:rPr lang="en" u="sng">
                <a:solidFill>
                  <a:schemeClr val="hlink"/>
                </a:solidFill>
                <a:hlinkClick r:id="rId4"/>
              </a:rPr>
              <a:t>https://www.crs.org/sites/default/files/tools-research/a4_case_study_remind_final_online.pdf</a:t>
            </a:r>
            <a:endParaRPr/>
          </a:p>
          <a:p>
            <a:pPr indent="-298450" lvl="0" marL="457200" rtl="0" algn="l">
              <a:spcBef>
                <a:spcPts val="0"/>
              </a:spcBef>
              <a:spcAft>
                <a:spcPts val="0"/>
              </a:spcAft>
              <a:buSzPts val="1100"/>
              <a:buAutoNum type="arabicPeriod"/>
            </a:pPr>
            <a:r>
              <a:rPr lang="en" u="sng">
                <a:solidFill>
                  <a:schemeClr val="hlink"/>
                </a:solidFill>
                <a:hlinkClick r:id="rId5"/>
              </a:rPr>
              <a:t>https://resource-allocation.biomedcentral.com/articles/10.1186/s12962-018-0110-2</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50594895c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50594895c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Talking Points: </a:t>
            </a:r>
            <a:endParaRPr/>
          </a:p>
          <a:p>
            <a:pPr indent="-304800" lvl="0" marL="457200" rtl="0" algn="ctr">
              <a:spcBef>
                <a:spcPts val="0"/>
              </a:spcBef>
              <a:spcAft>
                <a:spcPts val="0"/>
              </a:spcAft>
              <a:buSzPts val="1200"/>
              <a:buAutoNum type="arabicPeriod"/>
            </a:pPr>
            <a:r>
              <a:rPr lang="en" sz="1200"/>
              <a:t>Colombia has a strong mobile technology infrastructure for use of digital interventions to improve health service delivery, especially in urban areas</a:t>
            </a:r>
            <a:endParaRPr sz="1200"/>
          </a:p>
          <a:p>
            <a:pPr indent="-317500" lvl="0" marL="457200" rtl="0" algn="l">
              <a:spcBef>
                <a:spcPts val="0"/>
              </a:spcBef>
              <a:spcAft>
                <a:spcPts val="0"/>
              </a:spcAft>
              <a:buSzPts val="1400"/>
              <a:buAutoNum type="arabicPeriod"/>
            </a:pPr>
            <a:r>
              <a:rPr lang="en"/>
              <a:t>96% of all towns and villages with more than 100 inhabitants now have 3G or 4G connectivity.</a:t>
            </a:r>
            <a:endParaRPr/>
          </a:p>
          <a:p>
            <a:pPr indent="-317500" lvl="0" marL="457200" rtl="0" algn="l">
              <a:spcBef>
                <a:spcPts val="0"/>
              </a:spcBef>
              <a:spcAft>
                <a:spcPts val="0"/>
              </a:spcAft>
              <a:buSzPts val="1400"/>
              <a:buAutoNum type="arabicPeriod"/>
            </a:pPr>
            <a:r>
              <a:rPr lang="en" sz="1400"/>
              <a:t>Cúcuta, capital city of the Norte de Santander region, is served by Telecom Colombia and has 14 free wifi zones throughout the city to facilitate use of mobile health interventions.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http://www.cucuta-nortedesantander.gov.co/noticias-735287/administracion-municipal-mantendra-conectividad-de-zonas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1d9c67055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d9c67055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7f75fc9a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7f75fc9a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400"/>
              <a:t>Mobile Data Quality (MDQ) App enables clinicians to collect necessary data for patients and use case management to improve continuity of care.</a:t>
            </a:r>
            <a:endParaRPr b="1" sz="1400"/>
          </a:p>
          <a:p>
            <a:pPr indent="-330200" lvl="0" marL="457200" rtl="0" algn="l">
              <a:spcBef>
                <a:spcPts val="0"/>
              </a:spcBef>
              <a:spcAft>
                <a:spcPts val="0"/>
              </a:spcAft>
              <a:buClr>
                <a:srgbClr val="000000"/>
              </a:buClr>
              <a:buSzPts val="1600"/>
              <a:buFont typeface="Lato"/>
              <a:buAutoNum type="arabicPeriod"/>
            </a:pPr>
            <a:r>
              <a:rPr lang="en" sz="1600">
                <a:latin typeface="Lato"/>
                <a:ea typeface="Lato"/>
                <a:cs typeface="Lato"/>
                <a:sym typeface="Lato"/>
              </a:rPr>
              <a:t>To improve IRC’s ability to provide continuous quality  health services to  Venezuelan refugees through improved data collection. </a:t>
            </a:r>
            <a:endParaRPr sz="1600">
              <a:latin typeface="Lato"/>
              <a:ea typeface="Lato"/>
              <a:cs typeface="Lato"/>
              <a:sym typeface="Lato"/>
            </a:endParaRPr>
          </a:p>
          <a:p>
            <a:pPr indent="-330200" lvl="0" marL="457200" rtl="0" algn="l">
              <a:spcBef>
                <a:spcPts val="0"/>
              </a:spcBef>
              <a:spcAft>
                <a:spcPts val="0"/>
              </a:spcAft>
              <a:buClr>
                <a:srgbClr val="000000"/>
              </a:buClr>
              <a:buSzPts val="1600"/>
              <a:buFont typeface="Lato"/>
              <a:buAutoNum type="arabicPeriod"/>
            </a:pPr>
            <a:r>
              <a:rPr lang="en" sz="1600">
                <a:latin typeface="Lato"/>
                <a:ea typeface="Lato"/>
                <a:cs typeface="Lato"/>
                <a:sym typeface="Lato"/>
              </a:rPr>
              <a:t>To improve the ease of the documentation process for IRC’s clinicians serving patients in Cúcuta.</a:t>
            </a:r>
            <a:endParaRPr sz="1600">
              <a:latin typeface="Lato"/>
              <a:ea typeface="Lato"/>
              <a:cs typeface="Lato"/>
              <a:sym typeface="Lato"/>
            </a:endParaRPr>
          </a:p>
          <a:p>
            <a:pPr indent="-330200" lvl="0" marL="457200" rtl="0" algn="l">
              <a:spcBef>
                <a:spcPts val="0"/>
              </a:spcBef>
              <a:spcAft>
                <a:spcPts val="0"/>
              </a:spcAft>
              <a:buClr>
                <a:srgbClr val="000000"/>
              </a:buClr>
              <a:buSzPts val="1600"/>
              <a:buFont typeface="Lato"/>
              <a:buAutoNum type="arabicPeriod"/>
            </a:pPr>
            <a:r>
              <a:rPr lang="en" sz="1600">
                <a:latin typeface="Lato"/>
                <a:ea typeface="Lato"/>
                <a:cs typeface="Lato"/>
                <a:sym typeface="Lato"/>
              </a:rPr>
              <a:t>To improve clinicians’ ability to reference previously recorded health information at the point of care.</a:t>
            </a:r>
            <a:endParaRPr sz="1600">
              <a:latin typeface="Lato"/>
              <a:ea typeface="Lato"/>
              <a:cs typeface="Lato"/>
              <a:sym typeface="Lato"/>
            </a:endParaRPr>
          </a:p>
          <a:p>
            <a:pPr indent="-330200" lvl="0" marL="457200" rtl="0" algn="l">
              <a:spcBef>
                <a:spcPts val="0"/>
              </a:spcBef>
              <a:spcAft>
                <a:spcPts val="0"/>
              </a:spcAft>
              <a:buClr>
                <a:srgbClr val="000000"/>
              </a:buClr>
              <a:buSzPts val="1600"/>
              <a:buFont typeface="Lato"/>
              <a:buAutoNum type="arabicPeriod"/>
            </a:pPr>
            <a:r>
              <a:rPr lang="en" sz="1600">
                <a:latin typeface="Lato"/>
                <a:ea typeface="Lato"/>
                <a:cs typeface="Lato"/>
                <a:sym typeface="Lato"/>
              </a:rPr>
              <a:t>To support IRC’s monitoring and evaluation of their service delivery through an improved dashboard to visualize key metrics.</a:t>
            </a:r>
            <a:endParaRPr b="1" sz="1200">
              <a:latin typeface="Raleway"/>
              <a:ea typeface="Raleway"/>
              <a:cs typeface="Raleway"/>
              <a:sym typeface="Raleway"/>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1d9c67055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d9c67055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 sz="1200"/>
              <a:t>On this high level process map, which you have a copy of in front of you, you will see the process by which physicians</a:t>
            </a:r>
            <a:r>
              <a:rPr lang="en" sz="1200"/>
              <a:t> will register all patients and track services provided to Key Vulnerable Populations, which populates IRC’s M&amp;E database (reference the call out boxes).</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322450"/>
            <a:ext cx="3787800" cy="19881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11" name="Google Shape;11;p2"/>
          <p:cNvSpPr txBox="1"/>
          <p:nvPr>
            <p:ph idx="1" type="subTitle"/>
          </p:nvPr>
        </p:nvSpPr>
        <p:spPr>
          <a:xfrm>
            <a:off x="729595" y="3401500"/>
            <a:ext cx="37878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1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a:off x="830392" y="1191256"/>
            <a:ext cx="745763" cy="45826"/>
            <a:chOff x="4580561" y="2589004"/>
            <a:chExt cx="1064464" cy="25200"/>
          </a:xfrm>
        </p:grpSpPr>
        <p:sp>
          <p:nvSpPr>
            <p:cNvPr id="93" name="Google Shape;93;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96" name="Google Shape;96;p11"/>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97" name="Google Shape;97;p11"/>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99" name="Shape 99"/>
        <p:cNvGrpSpPr/>
        <p:nvPr/>
      </p:nvGrpSpPr>
      <p:grpSpPr>
        <a:xfrm>
          <a:off x="0" y="0"/>
          <a:ext cx="0" cy="0"/>
          <a:chOff x="0" y="0"/>
          <a:chExt cx="0" cy="0"/>
        </a:xfrm>
      </p:grpSpPr>
      <p:pic>
        <p:nvPicPr>
          <p:cNvPr descr="Side view of hands writing in a notebook at a cafe" id="100" name="Google Shape;100;p12"/>
          <p:cNvPicPr preferRelativeResize="0"/>
          <p:nvPr/>
        </p:nvPicPr>
        <p:blipFill rotWithShape="1">
          <a:blip r:embed="rId2">
            <a:alphaModFix/>
          </a:blip>
          <a:srcRect b="26446" l="9050" r="54351" t="12064"/>
          <a:stretch/>
        </p:blipFill>
        <p:spPr>
          <a:xfrm>
            <a:off x="1" y="-50"/>
            <a:ext cx="4572000" cy="5143501"/>
          </a:xfrm>
          <a:prstGeom prst="rect">
            <a:avLst/>
          </a:prstGeom>
          <a:noFill/>
          <a:ln>
            <a:noFill/>
          </a:ln>
        </p:spPr>
      </p:pic>
      <p:sp>
        <p:nvSpPr>
          <p:cNvPr id="101" name="Google Shape;101;p12"/>
          <p:cNvSpPr/>
          <p:nvPr/>
        </p:nvSpPr>
        <p:spPr>
          <a:xfrm>
            <a:off x="1650" y="0"/>
            <a:ext cx="4568700" cy="5143500"/>
          </a:xfrm>
          <a:prstGeom prst="rect">
            <a:avLst/>
          </a:prstGeom>
          <a:solidFill>
            <a:srgbClr val="178D7D">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12"/>
          <p:cNvGrpSpPr/>
          <p:nvPr/>
        </p:nvGrpSpPr>
        <p:grpSpPr>
          <a:xfrm>
            <a:off x="830392" y="1191256"/>
            <a:ext cx="745763" cy="45826"/>
            <a:chOff x="4580561" y="2589004"/>
            <a:chExt cx="1064464" cy="25200"/>
          </a:xfrm>
        </p:grpSpPr>
        <p:sp>
          <p:nvSpPr>
            <p:cNvPr id="103" name="Google Shape;103;p12"/>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2"/>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12"/>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rgbClr val="FFFFFF"/>
              </a:buClr>
              <a:buSzPts val="3000"/>
              <a:buNone/>
              <a:defRPr sz="3000">
                <a:solidFill>
                  <a:srgbClr val="FFFFFF"/>
                </a:solidFill>
              </a:defRPr>
            </a:lvl1pPr>
            <a:lvl2pPr lvl="1">
              <a:spcBef>
                <a:spcPts val="0"/>
              </a:spcBef>
              <a:spcAft>
                <a:spcPts val="0"/>
              </a:spcAft>
              <a:buClr>
                <a:srgbClr val="FFFFFF"/>
              </a:buClr>
              <a:buSzPts val="3000"/>
              <a:buNone/>
              <a:defRPr sz="3000">
                <a:solidFill>
                  <a:srgbClr val="FFFFFF"/>
                </a:solidFill>
              </a:defRPr>
            </a:lvl2pPr>
            <a:lvl3pPr lvl="2">
              <a:spcBef>
                <a:spcPts val="0"/>
              </a:spcBef>
              <a:spcAft>
                <a:spcPts val="0"/>
              </a:spcAft>
              <a:buClr>
                <a:srgbClr val="FFFFFF"/>
              </a:buClr>
              <a:buSzPts val="3000"/>
              <a:buNone/>
              <a:defRPr sz="3000">
                <a:solidFill>
                  <a:srgbClr val="FFFFFF"/>
                </a:solidFill>
              </a:defRPr>
            </a:lvl3pPr>
            <a:lvl4pPr lvl="3">
              <a:spcBef>
                <a:spcPts val="0"/>
              </a:spcBef>
              <a:spcAft>
                <a:spcPts val="0"/>
              </a:spcAft>
              <a:buClr>
                <a:srgbClr val="FFFFFF"/>
              </a:buClr>
              <a:buSzPts val="3000"/>
              <a:buNone/>
              <a:defRPr sz="3000">
                <a:solidFill>
                  <a:srgbClr val="FFFFFF"/>
                </a:solidFill>
              </a:defRPr>
            </a:lvl4pPr>
            <a:lvl5pPr lvl="4">
              <a:spcBef>
                <a:spcPts val="0"/>
              </a:spcBef>
              <a:spcAft>
                <a:spcPts val="0"/>
              </a:spcAft>
              <a:buClr>
                <a:srgbClr val="FFFFFF"/>
              </a:buClr>
              <a:buSzPts val="3000"/>
              <a:buNone/>
              <a:defRPr sz="3000">
                <a:solidFill>
                  <a:srgbClr val="FFFFFF"/>
                </a:solidFill>
              </a:defRPr>
            </a:lvl5pPr>
            <a:lvl6pPr lvl="5">
              <a:spcBef>
                <a:spcPts val="0"/>
              </a:spcBef>
              <a:spcAft>
                <a:spcPts val="0"/>
              </a:spcAft>
              <a:buClr>
                <a:srgbClr val="FFFFFF"/>
              </a:buClr>
              <a:buSzPts val="3000"/>
              <a:buNone/>
              <a:defRPr sz="3000">
                <a:solidFill>
                  <a:srgbClr val="FFFFFF"/>
                </a:solidFill>
              </a:defRPr>
            </a:lvl6pPr>
            <a:lvl7pPr lvl="6">
              <a:spcBef>
                <a:spcPts val="0"/>
              </a:spcBef>
              <a:spcAft>
                <a:spcPts val="0"/>
              </a:spcAft>
              <a:buClr>
                <a:srgbClr val="FFFFFF"/>
              </a:buClr>
              <a:buSzPts val="3000"/>
              <a:buNone/>
              <a:defRPr sz="3000">
                <a:solidFill>
                  <a:srgbClr val="FFFFFF"/>
                </a:solidFill>
              </a:defRPr>
            </a:lvl7pPr>
            <a:lvl8pPr lvl="7">
              <a:spcBef>
                <a:spcPts val="0"/>
              </a:spcBef>
              <a:spcAft>
                <a:spcPts val="0"/>
              </a:spcAft>
              <a:buClr>
                <a:srgbClr val="FFFFFF"/>
              </a:buClr>
              <a:buSzPts val="3000"/>
              <a:buNone/>
              <a:defRPr sz="3000">
                <a:solidFill>
                  <a:srgbClr val="FFFFFF"/>
                </a:solidFill>
              </a:defRPr>
            </a:lvl8pPr>
            <a:lvl9pPr lvl="8">
              <a:spcBef>
                <a:spcPts val="0"/>
              </a:spcBef>
              <a:spcAft>
                <a:spcPts val="0"/>
              </a:spcAft>
              <a:buClr>
                <a:srgbClr val="FFFFFF"/>
              </a:buClr>
              <a:buSzPts val="3000"/>
              <a:buNone/>
              <a:defRPr sz="3000">
                <a:solidFill>
                  <a:srgbClr val="FFFFFF"/>
                </a:solidFill>
              </a:defRPr>
            </a:lvl9pPr>
          </a:lstStyle>
          <a:p/>
        </p:txBody>
      </p:sp>
      <p:sp>
        <p:nvSpPr>
          <p:cNvPr id="106" name="Google Shape;106;p12"/>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Clr>
                <a:srgbClr val="FFFFFF"/>
              </a:buClr>
              <a:buSzPts val="1600"/>
              <a:buNone/>
              <a:defRPr sz="1600">
                <a:solidFill>
                  <a:srgbClr val="FFFFFF"/>
                </a:solidFill>
              </a:defRPr>
            </a:lvl1pPr>
            <a:lvl2pPr lvl="1">
              <a:lnSpc>
                <a:spcPct val="100000"/>
              </a:lnSpc>
              <a:spcBef>
                <a:spcPts val="0"/>
              </a:spcBef>
              <a:spcAft>
                <a:spcPts val="0"/>
              </a:spcAft>
              <a:buClr>
                <a:srgbClr val="FFFFFF"/>
              </a:buClr>
              <a:buSzPts val="1600"/>
              <a:buNone/>
              <a:defRPr sz="1600">
                <a:solidFill>
                  <a:srgbClr val="FFFFFF"/>
                </a:solidFill>
              </a:defRPr>
            </a:lvl2pPr>
            <a:lvl3pPr lvl="2">
              <a:lnSpc>
                <a:spcPct val="100000"/>
              </a:lnSpc>
              <a:spcBef>
                <a:spcPts val="0"/>
              </a:spcBef>
              <a:spcAft>
                <a:spcPts val="0"/>
              </a:spcAft>
              <a:buClr>
                <a:srgbClr val="FFFFFF"/>
              </a:buClr>
              <a:buSzPts val="1600"/>
              <a:buNone/>
              <a:defRPr sz="1600">
                <a:solidFill>
                  <a:srgbClr val="FFFFFF"/>
                </a:solidFill>
              </a:defRPr>
            </a:lvl3pPr>
            <a:lvl4pPr lvl="3">
              <a:lnSpc>
                <a:spcPct val="100000"/>
              </a:lnSpc>
              <a:spcBef>
                <a:spcPts val="0"/>
              </a:spcBef>
              <a:spcAft>
                <a:spcPts val="0"/>
              </a:spcAft>
              <a:buClr>
                <a:srgbClr val="FFFFFF"/>
              </a:buClr>
              <a:buSzPts val="1600"/>
              <a:buNone/>
              <a:defRPr sz="1600">
                <a:solidFill>
                  <a:srgbClr val="FFFFFF"/>
                </a:solidFill>
              </a:defRPr>
            </a:lvl4pPr>
            <a:lvl5pPr lvl="4">
              <a:lnSpc>
                <a:spcPct val="100000"/>
              </a:lnSpc>
              <a:spcBef>
                <a:spcPts val="0"/>
              </a:spcBef>
              <a:spcAft>
                <a:spcPts val="0"/>
              </a:spcAft>
              <a:buClr>
                <a:srgbClr val="FFFFFF"/>
              </a:buClr>
              <a:buSzPts val="1600"/>
              <a:buNone/>
              <a:defRPr sz="1600">
                <a:solidFill>
                  <a:srgbClr val="FFFFFF"/>
                </a:solidFill>
              </a:defRPr>
            </a:lvl5pPr>
            <a:lvl6pPr lvl="5">
              <a:lnSpc>
                <a:spcPct val="100000"/>
              </a:lnSpc>
              <a:spcBef>
                <a:spcPts val="0"/>
              </a:spcBef>
              <a:spcAft>
                <a:spcPts val="0"/>
              </a:spcAft>
              <a:buClr>
                <a:srgbClr val="FFFFFF"/>
              </a:buClr>
              <a:buSzPts val="1600"/>
              <a:buNone/>
              <a:defRPr sz="1600">
                <a:solidFill>
                  <a:srgbClr val="FFFFFF"/>
                </a:solidFill>
              </a:defRPr>
            </a:lvl6pPr>
            <a:lvl7pPr lvl="6">
              <a:lnSpc>
                <a:spcPct val="100000"/>
              </a:lnSpc>
              <a:spcBef>
                <a:spcPts val="0"/>
              </a:spcBef>
              <a:spcAft>
                <a:spcPts val="0"/>
              </a:spcAft>
              <a:buClr>
                <a:srgbClr val="FFFFFF"/>
              </a:buClr>
              <a:buSzPts val="1600"/>
              <a:buNone/>
              <a:defRPr sz="1600">
                <a:solidFill>
                  <a:srgbClr val="FFFFFF"/>
                </a:solidFill>
              </a:defRPr>
            </a:lvl7pPr>
            <a:lvl8pPr lvl="7">
              <a:lnSpc>
                <a:spcPct val="100000"/>
              </a:lnSpc>
              <a:spcBef>
                <a:spcPts val="0"/>
              </a:spcBef>
              <a:spcAft>
                <a:spcPts val="0"/>
              </a:spcAft>
              <a:buClr>
                <a:srgbClr val="FFFFFF"/>
              </a:buClr>
              <a:buSzPts val="1600"/>
              <a:buNone/>
              <a:defRPr sz="1600">
                <a:solidFill>
                  <a:srgbClr val="FFFFFF"/>
                </a:solidFill>
              </a:defRPr>
            </a:lvl8pPr>
            <a:lvl9pPr lvl="8">
              <a:lnSpc>
                <a:spcPct val="100000"/>
              </a:lnSpc>
              <a:spcBef>
                <a:spcPts val="0"/>
              </a:spcBef>
              <a:spcAft>
                <a:spcPts val="0"/>
              </a:spcAft>
              <a:buClr>
                <a:srgbClr val="FFFFFF"/>
              </a:buClr>
              <a:buSzPts val="1600"/>
              <a:buNone/>
              <a:defRPr sz="1600">
                <a:solidFill>
                  <a:srgbClr val="FFFFFF"/>
                </a:solidFill>
              </a:defRPr>
            </a:lvl9pPr>
          </a:lstStyle>
          <a:p/>
        </p:txBody>
      </p:sp>
      <p:sp>
        <p:nvSpPr>
          <p:cNvPr id="107" name="Google Shape;107;p12"/>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8" name="Google Shape;108;p12"/>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2">
  <p:cSld name="SECTION_TITLE_AND_DESCRIPTION_1_2">
    <p:spTree>
      <p:nvGrpSpPr>
        <p:cNvPr id="109" name="Shape 109"/>
        <p:cNvGrpSpPr/>
        <p:nvPr/>
      </p:nvGrpSpPr>
      <p:grpSpPr>
        <a:xfrm>
          <a:off x="0" y="0"/>
          <a:ext cx="0" cy="0"/>
          <a:chOff x="0" y="0"/>
          <a:chExt cx="0" cy="0"/>
        </a:xfrm>
      </p:grpSpPr>
      <p:pic>
        <p:nvPicPr>
          <p:cNvPr id="110" name="Google Shape;110;p13"/>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11" name="Google Shape;111;p13"/>
          <p:cNvSpPr/>
          <p:nvPr/>
        </p:nvSpPr>
        <p:spPr>
          <a:xfrm>
            <a:off x="-75" y="0"/>
            <a:ext cx="4572000" cy="5143500"/>
          </a:xfrm>
          <a:prstGeom prst="rect">
            <a:avLst/>
          </a:prstGeom>
          <a:solidFill>
            <a:srgbClr val="EB5600">
              <a:alpha val="61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13"/>
          <p:cNvGrpSpPr/>
          <p:nvPr/>
        </p:nvGrpSpPr>
        <p:grpSpPr>
          <a:xfrm>
            <a:off x="830392" y="1191256"/>
            <a:ext cx="745763" cy="45826"/>
            <a:chOff x="4580561" y="2589004"/>
            <a:chExt cx="1064464" cy="25200"/>
          </a:xfrm>
        </p:grpSpPr>
        <p:sp>
          <p:nvSpPr>
            <p:cNvPr id="113" name="Google Shape;113;p13"/>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3"/>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rgbClr val="FFFFFF"/>
              </a:buClr>
              <a:buSzPts val="3000"/>
              <a:buNone/>
              <a:defRPr sz="3000">
                <a:solidFill>
                  <a:srgbClr val="FFFFFF"/>
                </a:solidFill>
              </a:defRPr>
            </a:lvl1pPr>
            <a:lvl2pPr lvl="1">
              <a:spcBef>
                <a:spcPts val="0"/>
              </a:spcBef>
              <a:spcAft>
                <a:spcPts val="0"/>
              </a:spcAft>
              <a:buClr>
                <a:srgbClr val="FFFFFF"/>
              </a:buClr>
              <a:buSzPts val="3000"/>
              <a:buNone/>
              <a:defRPr sz="3000">
                <a:solidFill>
                  <a:srgbClr val="FFFFFF"/>
                </a:solidFill>
              </a:defRPr>
            </a:lvl2pPr>
            <a:lvl3pPr lvl="2">
              <a:spcBef>
                <a:spcPts val="0"/>
              </a:spcBef>
              <a:spcAft>
                <a:spcPts val="0"/>
              </a:spcAft>
              <a:buClr>
                <a:srgbClr val="FFFFFF"/>
              </a:buClr>
              <a:buSzPts val="3000"/>
              <a:buNone/>
              <a:defRPr sz="3000">
                <a:solidFill>
                  <a:srgbClr val="FFFFFF"/>
                </a:solidFill>
              </a:defRPr>
            </a:lvl3pPr>
            <a:lvl4pPr lvl="3">
              <a:spcBef>
                <a:spcPts val="0"/>
              </a:spcBef>
              <a:spcAft>
                <a:spcPts val="0"/>
              </a:spcAft>
              <a:buClr>
                <a:srgbClr val="FFFFFF"/>
              </a:buClr>
              <a:buSzPts val="3000"/>
              <a:buNone/>
              <a:defRPr sz="3000">
                <a:solidFill>
                  <a:srgbClr val="FFFFFF"/>
                </a:solidFill>
              </a:defRPr>
            </a:lvl4pPr>
            <a:lvl5pPr lvl="4">
              <a:spcBef>
                <a:spcPts val="0"/>
              </a:spcBef>
              <a:spcAft>
                <a:spcPts val="0"/>
              </a:spcAft>
              <a:buClr>
                <a:srgbClr val="FFFFFF"/>
              </a:buClr>
              <a:buSzPts val="3000"/>
              <a:buNone/>
              <a:defRPr sz="3000">
                <a:solidFill>
                  <a:srgbClr val="FFFFFF"/>
                </a:solidFill>
              </a:defRPr>
            </a:lvl5pPr>
            <a:lvl6pPr lvl="5">
              <a:spcBef>
                <a:spcPts val="0"/>
              </a:spcBef>
              <a:spcAft>
                <a:spcPts val="0"/>
              </a:spcAft>
              <a:buClr>
                <a:srgbClr val="FFFFFF"/>
              </a:buClr>
              <a:buSzPts val="3000"/>
              <a:buNone/>
              <a:defRPr sz="3000">
                <a:solidFill>
                  <a:srgbClr val="FFFFFF"/>
                </a:solidFill>
              </a:defRPr>
            </a:lvl6pPr>
            <a:lvl7pPr lvl="6">
              <a:spcBef>
                <a:spcPts val="0"/>
              </a:spcBef>
              <a:spcAft>
                <a:spcPts val="0"/>
              </a:spcAft>
              <a:buClr>
                <a:srgbClr val="FFFFFF"/>
              </a:buClr>
              <a:buSzPts val="3000"/>
              <a:buNone/>
              <a:defRPr sz="3000">
                <a:solidFill>
                  <a:srgbClr val="FFFFFF"/>
                </a:solidFill>
              </a:defRPr>
            </a:lvl7pPr>
            <a:lvl8pPr lvl="7">
              <a:spcBef>
                <a:spcPts val="0"/>
              </a:spcBef>
              <a:spcAft>
                <a:spcPts val="0"/>
              </a:spcAft>
              <a:buClr>
                <a:srgbClr val="FFFFFF"/>
              </a:buClr>
              <a:buSzPts val="3000"/>
              <a:buNone/>
              <a:defRPr sz="3000">
                <a:solidFill>
                  <a:srgbClr val="FFFFFF"/>
                </a:solidFill>
              </a:defRPr>
            </a:lvl8pPr>
            <a:lvl9pPr lvl="8">
              <a:spcBef>
                <a:spcPts val="0"/>
              </a:spcBef>
              <a:spcAft>
                <a:spcPts val="0"/>
              </a:spcAft>
              <a:buClr>
                <a:srgbClr val="FFFFFF"/>
              </a:buClr>
              <a:buSzPts val="3000"/>
              <a:buNone/>
              <a:defRPr sz="3000">
                <a:solidFill>
                  <a:srgbClr val="FFFFFF"/>
                </a:solidFill>
              </a:defRPr>
            </a:lvl9pPr>
          </a:lstStyle>
          <a:p/>
        </p:txBody>
      </p:sp>
      <p:sp>
        <p:nvSpPr>
          <p:cNvPr id="116" name="Google Shape;116;p13"/>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Clr>
                <a:srgbClr val="FFFFFF"/>
              </a:buClr>
              <a:buSzPts val="1600"/>
              <a:buNone/>
              <a:defRPr sz="1600">
                <a:solidFill>
                  <a:srgbClr val="FFFFFF"/>
                </a:solidFill>
              </a:defRPr>
            </a:lvl1pPr>
            <a:lvl2pPr lvl="1">
              <a:lnSpc>
                <a:spcPct val="100000"/>
              </a:lnSpc>
              <a:spcBef>
                <a:spcPts val="0"/>
              </a:spcBef>
              <a:spcAft>
                <a:spcPts val="0"/>
              </a:spcAft>
              <a:buClr>
                <a:srgbClr val="FFFFFF"/>
              </a:buClr>
              <a:buSzPts val="1600"/>
              <a:buNone/>
              <a:defRPr sz="1600">
                <a:solidFill>
                  <a:srgbClr val="FFFFFF"/>
                </a:solidFill>
              </a:defRPr>
            </a:lvl2pPr>
            <a:lvl3pPr lvl="2">
              <a:lnSpc>
                <a:spcPct val="100000"/>
              </a:lnSpc>
              <a:spcBef>
                <a:spcPts val="0"/>
              </a:spcBef>
              <a:spcAft>
                <a:spcPts val="0"/>
              </a:spcAft>
              <a:buClr>
                <a:srgbClr val="FFFFFF"/>
              </a:buClr>
              <a:buSzPts val="1600"/>
              <a:buNone/>
              <a:defRPr sz="1600">
                <a:solidFill>
                  <a:srgbClr val="FFFFFF"/>
                </a:solidFill>
              </a:defRPr>
            </a:lvl3pPr>
            <a:lvl4pPr lvl="3">
              <a:lnSpc>
                <a:spcPct val="100000"/>
              </a:lnSpc>
              <a:spcBef>
                <a:spcPts val="0"/>
              </a:spcBef>
              <a:spcAft>
                <a:spcPts val="0"/>
              </a:spcAft>
              <a:buClr>
                <a:srgbClr val="FFFFFF"/>
              </a:buClr>
              <a:buSzPts val="1600"/>
              <a:buNone/>
              <a:defRPr sz="1600">
                <a:solidFill>
                  <a:srgbClr val="FFFFFF"/>
                </a:solidFill>
              </a:defRPr>
            </a:lvl4pPr>
            <a:lvl5pPr lvl="4">
              <a:lnSpc>
                <a:spcPct val="100000"/>
              </a:lnSpc>
              <a:spcBef>
                <a:spcPts val="0"/>
              </a:spcBef>
              <a:spcAft>
                <a:spcPts val="0"/>
              </a:spcAft>
              <a:buClr>
                <a:srgbClr val="FFFFFF"/>
              </a:buClr>
              <a:buSzPts val="1600"/>
              <a:buNone/>
              <a:defRPr sz="1600">
                <a:solidFill>
                  <a:srgbClr val="FFFFFF"/>
                </a:solidFill>
              </a:defRPr>
            </a:lvl5pPr>
            <a:lvl6pPr lvl="5">
              <a:lnSpc>
                <a:spcPct val="100000"/>
              </a:lnSpc>
              <a:spcBef>
                <a:spcPts val="0"/>
              </a:spcBef>
              <a:spcAft>
                <a:spcPts val="0"/>
              </a:spcAft>
              <a:buClr>
                <a:srgbClr val="FFFFFF"/>
              </a:buClr>
              <a:buSzPts val="1600"/>
              <a:buNone/>
              <a:defRPr sz="1600">
                <a:solidFill>
                  <a:srgbClr val="FFFFFF"/>
                </a:solidFill>
              </a:defRPr>
            </a:lvl6pPr>
            <a:lvl7pPr lvl="6">
              <a:lnSpc>
                <a:spcPct val="100000"/>
              </a:lnSpc>
              <a:spcBef>
                <a:spcPts val="0"/>
              </a:spcBef>
              <a:spcAft>
                <a:spcPts val="0"/>
              </a:spcAft>
              <a:buClr>
                <a:srgbClr val="FFFFFF"/>
              </a:buClr>
              <a:buSzPts val="1600"/>
              <a:buNone/>
              <a:defRPr sz="1600">
                <a:solidFill>
                  <a:srgbClr val="FFFFFF"/>
                </a:solidFill>
              </a:defRPr>
            </a:lvl7pPr>
            <a:lvl8pPr lvl="7">
              <a:lnSpc>
                <a:spcPct val="100000"/>
              </a:lnSpc>
              <a:spcBef>
                <a:spcPts val="0"/>
              </a:spcBef>
              <a:spcAft>
                <a:spcPts val="0"/>
              </a:spcAft>
              <a:buClr>
                <a:srgbClr val="FFFFFF"/>
              </a:buClr>
              <a:buSzPts val="1600"/>
              <a:buNone/>
              <a:defRPr sz="1600">
                <a:solidFill>
                  <a:srgbClr val="FFFFFF"/>
                </a:solidFill>
              </a:defRPr>
            </a:lvl8pPr>
            <a:lvl9pPr lvl="8">
              <a:lnSpc>
                <a:spcPct val="100000"/>
              </a:lnSpc>
              <a:spcBef>
                <a:spcPts val="0"/>
              </a:spcBef>
              <a:spcAft>
                <a:spcPts val="0"/>
              </a:spcAft>
              <a:buClr>
                <a:srgbClr val="FFFFFF"/>
              </a:buClr>
              <a:buSzPts val="1600"/>
              <a:buNone/>
              <a:defRPr sz="1600">
                <a:solidFill>
                  <a:srgbClr val="FFFFFF"/>
                </a:solidFill>
              </a:defRPr>
            </a:lvl9pPr>
          </a:lstStyle>
          <a:p/>
        </p:txBody>
      </p:sp>
      <p:sp>
        <p:nvSpPr>
          <p:cNvPr id="117" name="Google Shape;117;p13"/>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8" name="Google Shape;118;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9" name="Shape 119"/>
        <p:cNvGrpSpPr/>
        <p:nvPr/>
      </p:nvGrpSpPr>
      <p:grpSpPr>
        <a:xfrm>
          <a:off x="0" y="0"/>
          <a:ext cx="0" cy="0"/>
          <a:chOff x="0" y="0"/>
          <a:chExt cx="0" cy="0"/>
        </a:xfrm>
      </p:grpSpPr>
      <p:sp>
        <p:nvSpPr>
          <p:cNvPr id="120" name="Google Shape;120;p14"/>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21" name="Google Shape;121;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122" name="Shape 122"/>
        <p:cNvGrpSpPr/>
        <p:nvPr/>
      </p:nvGrpSpPr>
      <p:grpSpPr>
        <a:xfrm>
          <a:off x="0" y="0"/>
          <a:ext cx="0" cy="0"/>
          <a:chOff x="0" y="0"/>
          <a:chExt cx="0" cy="0"/>
        </a:xfrm>
      </p:grpSpPr>
      <p:grpSp>
        <p:nvGrpSpPr>
          <p:cNvPr id="123" name="Google Shape;123;p15"/>
          <p:cNvGrpSpPr/>
          <p:nvPr/>
        </p:nvGrpSpPr>
        <p:grpSpPr>
          <a:xfrm>
            <a:off x="830392" y="4169130"/>
            <a:ext cx="745763" cy="45826"/>
            <a:chOff x="4580561" y="2589004"/>
            <a:chExt cx="1064464" cy="25200"/>
          </a:xfrm>
        </p:grpSpPr>
        <p:sp>
          <p:nvSpPr>
            <p:cNvPr id="124" name="Google Shape;12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15"/>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7" name="Google Shape;127;p15"/>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28" name="Google Shape;128;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
        <p:nvSpPr>
          <p:cNvPr id="130" name="Google Shape;130;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bg>
      <p:bgPr>
        <a:solidFill>
          <a:schemeClr val="lt2"/>
        </a:solidFill>
      </p:bgPr>
    </p:bg>
    <p:spTree>
      <p:nvGrpSpPr>
        <p:cNvPr id="17" name="Shape 17"/>
        <p:cNvGrpSpPr/>
        <p:nvPr/>
      </p:nvGrpSpPr>
      <p:grpSpPr>
        <a:xfrm>
          <a:off x="0" y="0"/>
          <a:ext cx="0" cy="0"/>
          <a:chOff x="0" y="0"/>
          <a:chExt cx="0" cy="0"/>
        </a:xfrm>
      </p:grpSpPr>
      <p:sp>
        <p:nvSpPr>
          <p:cNvPr id="18" name="Google Shape;18;p3"/>
          <p:cNvSpPr txBox="1"/>
          <p:nvPr>
            <p:ph type="ctrTitle"/>
          </p:nvPr>
        </p:nvSpPr>
        <p:spPr>
          <a:xfrm>
            <a:off x="729450" y="1322450"/>
            <a:ext cx="3787800" cy="19881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19" name="Google Shape;19;p3"/>
          <p:cNvSpPr txBox="1"/>
          <p:nvPr>
            <p:ph idx="1" type="subTitle"/>
          </p:nvPr>
        </p:nvSpPr>
        <p:spPr>
          <a:xfrm>
            <a:off x="729595" y="3401500"/>
            <a:ext cx="37878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0" name="Google Shape;20;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1" name="Google Shape;21;p3"/>
          <p:cNvGrpSpPr/>
          <p:nvPr/>
        </p:nvGrpSpPr>
        <p:grpSpPr>
          <a:xfrm>
            <a:off x="830392" y="1191256"/>
            <a:ext cx="745763" cy="45826"/>
            <a:chOff x="4580561" y="2589004"/>
            <a:chExt cx="1064464" cy="25200"/>
          </a:xfrm>
        </p:grpSpPr>
        <p:sp>
          <p:nvSpPr>
            <p:cNvPr id="22" name="Google Shape;22;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 name="Google Shape;24;p3"/>
          <p:cNvSpPr/>
          <p:nvPr/>
        </p:nvSpPr>
        <p:spPr>
          <a:xfrm>
            <a:off x="0" y="1"/>
            <a:ext cx="9144000" cy="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3"/>
          <p:cNvGrpSpPr/>
          <p:nvPr/>
        </p:nvGrpSpPr>
        <p:grpSpPr>
          <a:xfrm>
            <a:off x="5063224" y="1313339"/>
            <a:ext cx="3459829" cy="2670551"/>
            <a:chOff x="3553042" y="1657806"/>
            <a:chExt cx="3461100" cy="2671532"/>
          </a:xfrm>
        </p:grpSpPr>
        <p:sp>
          <p:nvSpPr>
            <p:cNvPr id="26" name="Google Shape;26;p3"/>
            <p:cNvSpPr/>
            <p:nvPr/>
          </p:nvSpPr>
          <p:spPr>
            <a:xfrm>
              <a:off x="4856024" y="3625653"/>
              <a:ext cx="944700" cy="663300"/>
            </a:xfrm>
            <a:prstGeom prst="trapezoid">
              <a:avLst>
                <a:gd fmla="val 25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10800000">
              <a:off x="4953871" y="3681997"/>
              <a:ext cx="400200" cy="606600"/>
            </a:xfrm>
            <a:prstGeom prst="triangle">
              <a:avLst>
                <a:gd fmla="val 9674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4767796" y="3681816"/>
              <a:ext cx="163500" cy="606600"/>
            </a:xfrm>
            <a:prstGeom prst="triangle">
              <a:avLst>
                <a:gd fmla="val 98558"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10800000">
              <a:off x="4668343" y="4283738"/>
              <a:ext cx="1230600" cy="456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4926950" y="3681915"/>
              <a:ext cx="42900" cy="59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553042" y="1674645"/>
              <a:ext cx="3461100" cy="2014500"/>
            </a:xfrm>
            <a:prstGeom prst="roundRect">
              <a:avLst>
                <a:gd fmla="val 1882"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3553042" y="1657806"/>
              <a:ext cx="3461100" cy="2014500"/>
            </a:xfrm>
            <a:prstGeom prst="roundRect">
              <a:avLst>
                <a:gd fmla="val 176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Component Detail" id="34" name="Google Shape;34;p3"/>
          <p:cNvPicPr preferRelativeResize="0"/>
          <p:nvPr/>
        </p:nvPicPr>
        <p:blipFill rotWithShape="1">
          <a:blip r:embed="rId2">
            <a:alphaModFix/>
          </a:blip>
          <a:srcRect b="25076" l="0" r="0" t="0"/>
          <a:stretch/>
        </p:blipFill>
        <p:spPr>
          <a:xfrm>
            <a:off x="5161725" y="1399791"/>
            <a:ext cx="3262825" cy="1833425"/>
          </a:xfrm>
          <a:prstGeom prst="rect">
            <a:avLst/>
          </a:prstGeom>
          <a:noFill/>
          <a:ln>
            <a:noFill/>
          </a:ln>
        </p:spPr>
      </p:pic>
      <p:sp>
        <p:nvSpPr>
          <p:cNvPr id="35" name="Google Shape;35;p3"/>
          <p:cNvSpPr/>
          <p:nvPr/>
        </p:nvSpPr>
        <p:spPr>
          <a:xfrm flipH="1">
            <a:off x="5156196" y="1401826"/>
            <a:ext cx="3268577" cy="1812993"/>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3"/>
          <p:cNvGrpSpPr/>
          <p:nvPr/>
        </p:nvGrpSpPr>
        <p:grpSpPr>
          <a:xfrm>
            <a:off x="7666681" y="2077877"/>
            <a:ext cx="1148179" cy="2282764"/>
            <a:chOff x="7666681" y="2077877"/>
            <a:chExt cx="1148179" cy="2282764"/>
          </a:xfrm>
        </p:grpSpPr>
        <p:grpSp>
          <p:nvGrpSpPr>
            <p:cNvPr id="37" name="Google Shape;37;p3"/>
            <p:cNvGrpSpPr/>
            <p:nvPr/>
          </p:nvGrpSpPr>
          <p:grpSpPr>
            <a:xfrm>
              <a:off x="7666681" y="2077877"/>
              <a:ext cx="1148179" cy="2282764"/>
              <a:chOff x="3983627" y="1676395"/>
              <a:chExt cx="1449538" cy="2881914"/>
            </a:xfrm>
          </p:grpSpPr>
          <p:sp>
            <p:nvSpPr>
              <p:cNvPr id="38" name="Google Shape;38;p3"/>
              <p:cNvSpPr/>
              <p:nvPr/>
            </p:nvSpPr>
            <p:spPr>
              <a:xfrm rot="-5400000">
                <a:off x="3276827" y="2404608"/>
                <a:ext cx="2860500" cy="1446900"/>
              </a:xfrm>
              <a:prstGeom prst="roundRect">
                <a:avLst>
                  <a:gd fmla="val 4551"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rot="-5400000">
                <a:off x="3279465" y="2383195"/>
                <a:ext cx="2860500" cy="1446900"/>
              </a:xfrm>
              <a:prstGeom prst="roundRect">
                <a:avLst>
                  <a:gd fmla="val 4551" name="adj"/>
                </a:avLst>
              </a:prstGeom>
              <a:solidFill>
                <a:srgbClr val="33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4473243" y="4318802"/>
                <a:ext cx="472800" cy="76800"/>
              </a:xfrm>
              <a:prstGeom prst="roundRect">
                <a:avLst>
                  <a:gd fmla="val 50000" name="adj"/>
                </a:avLst>
              </a:pr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Mobile View" id="41" name="Google Shape;41;p3"/>
            <p:cNvPicPr preferRelativeResize="0"/>
            <p:nvPr/>
          </p:nvPicPr>
          <p:blipFill rotWithShape="1">
            <a:blip r:embed="rId3">
              <a:alphaModFix/>
            </a:blip>
            <a:srcRect b="4371" l="0" r="0" t="4362"/>
            <a:stretch/>
          </p:blipFill>
          <p:spPr>
            <a:xfrm>
              <a:off x="7720839" y="2222723"/>
              <a:ext cx="1037555" cy="1833418"/>
            </a:xfrm>
            <a:prstGeom prst="rect">
              <a:avLst/>
            </a:prstGeom>
            <a:noFill/>
            <a:ln>
              <a:noFill/>
            </a:ln>
          </p:spPr>
        </p:pic>
        <p:sp>
          <p:nvSpPr>
            <p:cNvPr id="42" name="Google Shape;42;p3"/>
            <p:cNvSpPr/>
            <p:nvPr/>
          </p:nvSpPr>
          <p:spPr>
            <a:xfrm flipH="1">
              <a:off x="7722342" y="2222973"/>
              <a:ext cx="1037700" cy="18330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3" name="Shape 43"/>
        <p:cNvGrpSpPr/>
        <p:nvPr/>
      </p:nvGrpSpPr>
      <p:grpSpPr>
        <a:xfrm>
          <a:off x="0" y="0"/>
          <a:ext cx="0" cy="0"/>
          <a:chOff x="0" y="0"/>
          <a:chExt cx="0" cy="0"/>
        </a:xfrm>
      </p:grpSpPr>
      <p:grpSp>
        <p:nvGrpSpPr>
          <p:cNvPr id="44" name="Google Shape;44;p4"/>
          <p:cNvGrpSpPr/>
          <p:nvPr/>
        </p:nvGrpSpPr>
        <p:grpSpPr>
          <a:xfrm>
            <a:off x="830392" y="1191256"/>
            <a:ext cx="745763" cy="45826"/>
            <a:chOff x="4580561" y="2589004"/>
            <a:chExt cx="1064464" cy="25200"/>
          </a:xfrm>
        </p:grpSpPr>
        <p:sp>
          <p:nvSpPr>
            <p:cNvPr id="45" name="Google Shape;45;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4"/>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48" name="Google Shape;48;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9" name="Shape 49"/>
        <p:cNvGrpSpPr/>
        <p:nvPr/>
      </p:nvGrpSpPr>
      <p:grpSpPr>
        <a:xfrm>
          <a:off x="0" y="0"/>
          <a:ext cx="0" cy="0"/>
          <a:chOff x="0" y="0"/>
          <a:chExt cx="0" cy="0"/>
        </a:xfrm>
      </p:grpSpPr>
      <p:sp>
        <p:nvSpPr>
          <p:cNvPr id="50" name="Google Shape;50;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 name="Google Shape;51;p5"/>
          <p:cNvGrpSpPr/>
          <p:nvPr/>
        </p:nvGrpSpPr>
        <p:grpSpPr>
          <a:xfrm>
            <a:off x="830392" y="1191256"/>
            <a:ext cx="745763" cy="45826"/>
            <a:chOff x="4580561" y="2589004"/>
            <a:chExt cx="1064464" cy="25200"/>
          </a:xfrm>
        </p:grpSpPr>
        <p:sp>
          <p:nvSpPr>
            <p:cNvPr id="52" name="Google Shape;52;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 name="Google Shape;54;p5"/>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55" name="Google Shape;55;p5"/>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6" name="Google Shape;56;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7" name="Shape 57"/>
        <p:cNvGrpSpPr/>
        <p:nvPr/>
      </p:nvGrpSpPr>
      <p:grpSpPr>
        <a:xfrm>
          <a:off x="0" y="0"/>
          <a:ext cx="0" cy="0"/>
          <a:chOff x="0" y="0"/>
          <a:chExt cx="0" cy="0"/>
        </a:xfrm>
      </p:grpSpPr>
      <p:sp>
        <p:nvSpPr>
          <p:cNvPr id="58" name="Google Shape;58;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 name="Google Shape;59;p6"/>
          <p:cNvGrpSpPr/>
          <p:nvPr/>
        </p:nvGrpSpPr>
        <p:grpSpPr>
          <a:xfrm>
            <a:off x="830392" y="1191256"/>
            <a:ext cx="745763" cy="45826"/>
            <a:chOff x="4580561" y="2589004"/>
            <a:chExt cx="1064464" cy="25200"/>
          </a:xfrm>
        </p:grpSpPr>
        <p:sp>
          <p:nvSpPr>
            <p:cNvPr id="60" name="Google Shape;60;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63" name="Google Shape;63;p6"/>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4" name="Google Shape;64;p6"/>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5" name="Google Shape;65;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6" name="Shape 66"/>
        <p:cNvGrpSpPr/>
        <p:nvPr/>
      </p:nvGrpSpPr>
      <p:grpSpPr>
        <a:xfrm>
          <a:off x="0" y="0"/>
          <a:ext cx="0" cy="0"/>
          <a:chOff x="0" y="0"/>
          <a:chExt cx="0" cy="0"/>
        </a:xfrm>
      </p:grpSpPr>
      <p:sp>
        <p:nvSpPr>
          <p:cNvPr id="67" name="Google Shape;67;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 name="Google Shape;68;p7"/>
          <p:cNvGrpSpPr/>
          <p:nvPr/>
        </p:nvGrpSpPr>
        <p:grpSpPr>
          <a:xfrm>
            <a:off x="830392" y="1191256"/>
            <a:ext cx="745763" cy="45826"/>
            <a:chOff x="4580561" y="2589004"/>
            <a:chExt cx="1064464" cy="25200"/>
          </a:xfrm>
        </p:grpSpPr>
        <p:sp>
          <p:nvSpPr>
            <p:cNvPr id="69" name="Google Shape;69;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7"/>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72" name="Google Shape;72;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_ONLY_1">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6" name="Shape 76"/>
        <p:cNvGrpSpPr/>
        <p:nvPr/>
      </p:nvGrpSpPr>
      <p:grpSpPr>
        <a:xfrm>
          <a:off x="0" y="0"/>
          <a:ext cx="0" cy="0"/>
          <a:chOff x="0" y="0"/>
          <a:chExt cx="0" cy="0"/>
        </a:xfrm>
      </p:grpSpPr>
      <p:sp>
        <p:nvSpPr>
          <p:cNvPr id="77" name="Google Shape;7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9"/>
          <p:cNvGrpSpPr/>
          <p:nvPr/>
        </p:nvGrpSpPr>
        <p:grpSpPr>
          <a:xfrm>
            <a:off x="830392" y="1191256"/>
            <a:ext cx="745763" cy="45826"/>
            <a:chOff x="4580561" y="2589004"/>
            <a:chExt cx="1064464" cy="25200"/>
          </a:xfrm>
        </p:grpSpPr>
        <p:sp>
          <p:nvSpPr>
            <p:cNvPr id="79" name="Google Shape;7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9"/>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2" name="Google Shape;82;p9"/>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3" name="Google Shape;83;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84" name="Shape 84"/>
        <p:cNvGrpSpPr/>
        <p:nvPr/>
      </p:nvGrpSpPr>
      <p:grpSpPr>
        <a:xfrm>
          <a:off x="0" y="0"/>
          <a:ext cx="0" cy="0"/>
          <a:chOff x="0" y="0"/>
          <a:chExt cx="0" cy="0"/>
        </a:xfrm>
      </p:grpSpPr>
      <p:grpSp>
        <p:nvGrpSpPr>
          <p:cNvPr id="85" name="Google Shape;85;p10"/>
          <p:cNvGrpSpPr/>
          <p:nvPr/>
        </p:nvGrpSpPr>
        <p:grpSpPr>
          <a:xfrm>
            <a:off x="830392" y="4169130"/>
            <a:ext cx="745763" cy="45826"/>
            <a:chOff x="4580561" y="2589004"/>
            <a:chExt cx="1064464" cy="25200"/>
          </a:xfrm>
        </p:grpSpPr>
        <p:sp>
          <p:nvSpPr>
            <p:cNvPr id="86" name="Google Shape;86;p1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10"/>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89" name="Google Shape;89;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jpg"/><Relationship Id="rId5" Type="http://schemas.openxmlformats.org/officeDocument/2006/relationships/image" Target="../media/image48.png"/><Relationship Id="rId6" Type="http://schemas.openxmlformats.org/officeDocument/2006/relationships/image" Target="../media/image29.png"/><Relationship Id="rId7" Type="http://schemas.openxmlformats.org/officeDocument/2006/relationships/image" Target="../media/image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drive.google.com/file/d/1OKjdkX2HlUl9Oh-Gs7uxT2uWyKQkzCC0/view"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hyperlink" Target="https://www.commcarehq.org/a/tecsal-d-irc/dashboard/projec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0" Type="http://schemas.openxmlformats.org/officeDocument/2006/relationships/hyperlink" Target="http://www.cucuta-nortedesantander.gov.co/noticias-735287/administracion-municipal-mantendra-conectividad-de-zonas" TargetMode="External"/><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www.unhcr.org/venezuela-emergency.html" TargetMode="External"/><Relationship Id="rId4" Type="http://schemas.openxmlformats.org/officeDocument/2006/relationships/hyperlink" Target="https://s3.amazonaws.com/unhcrsharedmedia/2018/RMRP_Venezuela_2019_OnlineVersion.pdf" TargetMode="External"/><Relationship Id="rId9" Type="http://schemas.openxmlformats.org/officeDocument/2006/relationships/hyperlink" Target="https://resource-allocation.biomedcentral.com/articles/10.1186/s12962-018-0110-2" TargetMode="External"/><Relationship Id="rId5" Type="http://schemas.openxmlformats.org/officeDocument/2006/relationships/hyperlink" Target="https://www.unhcr.org/news/press/2018/11/5be4192b4/number-refugees-migrants-venezuela-reaches-3-million.html" TargetMode="External"/><Relationship Id="rId6" Type="http://schemas.openxmlformats.org/officeDocument/2006/relationships/hyperlink" Target="http://media.wix.com/ugd/f85b85_cc8c132e31014d91b108f8dba524fb86.pdf" TargetMode="External"/><Relationship Id="rId7" Type="http://schemas.openxmlformats.org/officeDocument/2006/relationships/hyperlink" Target="https://resource-allocation.biomedcentral.com/articles/10.1186/s12962-018-0110-2" TargetMode="External"/><Relationship Id="rId8" Type="http://schemas.openxmlformats.org/officeDocument/2006/relationships/hyperlink" Target="https://www.crs.org/sites/default/files/tools-research/a4_case_study_remind_final_online.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32.png"/><Relationship Id="rId7" Type="http://schemas.openxmlformats.org/officeDocument/2006/relationships/image" Target="../media/image23.png"/><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descr="Image result for tecsalud" id="135" name="Google Shape;135;p17"/>
          <p:cNvPicPr preferRelativeResize="0"/>
          <p:nvPr/>
        </p:nvPicPr>
        <p:blipFill>
          <a:blip r:embed="rId3">
            <a:alphaModFix/>
          </a:blip>
          <a:stretch>
            <a:fillRect/>
          </a:stretch>
        </p:blipFill>
        <p:spPr>
          <a:xfrm>
            <a:off x="4765673" y="4077675"/>
            <a:ext cx="2617052" cy="748800"/>
          </a:xfrm>
          <a:prstGeom prst="rect">
            <a:avLst/>
          </a:prstGeom>
          <a:noFill/>
          <a:ln>
            <a:noFill/>
          </a:ln>
        </p:spPr>
      </p:pic>
      <p:pic>
        <p:nvPicPr>
          <p:cNvPr descr="Related image" id="136" name="Google Shape;136;p17"/>
          <p:cNvPicPr preferRelativeResize="0"/>
          <p:nvPr/>
        </p:nvPicPr>
        <p:blipFill>
          <a:blip r:embed="rId4">
            <a:alphaModFix/>
          </a:blip>
          <a:stretch>
            <a:fillRect/>
          </a:stretch>
        </p:blipFill>
        <p:spPr>
          <a:xfrm>
            <a:off x="784625" y="1715175"/>
            <a:ext cx="2191550" cy="2191550"/>
          </a:xfrm>
          <a:prstGeom prst="rect">
            <a:avLst/>
          </a:prstGeom>
          <a:noFill/>
          <a:ln>
            <a:noFill/>
          </a:ln>
        </p:spPr>
      </p:pic>
      <p:sp>
        <p:nvSpPr>
          <p:cNvPr id="137" name="Google Shape;137;p17"/>
          <p:cNvSpPr txBox="1"/>
          <p:nvPr>
            <p:ph type="ctrTitle"/>
          </p:nvPr>
        </p:nvSpPr>
        <p:spPr>
          <a:xfrm>
            <a:off x="0" y="0"/>
            <a:ext cx="9144000" cy="12498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500"/>
              <a:t>Improving </a:t>
            </a:r>
            <a:r>
              <a:rPr lang="en" sz="2500"/>
              <a:t>Health Service Delivery to Venezuelan Refugees</a:t>
            </a:r>
            <a:endParaRPr sz="2500"/>
          </a:p>
          <a:p>
            <a:pPr indent="0" lvl="0" marL="0" rtl="0" algn="ctr">
              <a:spcBef>
                <a:spcPts val="0"/>
              </a:spcBef>
              <a:spcAft>
                <a:spcPts val="0"/>
              </a:spcAft>
              <a:buNone/>
            </a:pPr>
            <a:r>
              <a:t/>
            </a:r>
            <a:endParaRPr sz="1800"/>
          </a:p>
          <a:p>
            <a:pPr indent="0" lvl="0" marL="0" rtl="0" algn="ctr">
              <a:spcBef>
                <a:spcPts val="0"/>
              </a:spcBef>
              <a:spcAft>
                <a:spcPts val="0"/>
              </a:spcAft>
              <a:buNone/>
            </a:pPr>
            <a:r>
              <a:rPr lang="en" sz="2400"/>
              <a:t>TecSalud</a:t>
            </a:r>
            <a:r>
              <a:rPr lang="en" sz="2400"/>
              <a:t> &amp; IRC </a:t>
            </a:r>
            <a:r>
              <a:rPr lang="en" sz="2400"/>
              <a:t>Colombia</a:t>
            </a:r>
            <a:endParaRPr sz="2400"/>
          </a:p>
        </p:txBody>
      </p:sp>
      <p:sp>
        <p:nvSpPr>
          <p:cNvPr id="138" name="Google Shape;138;p17"/>
          <p:cNvSpPr txBox="1"/>
          <p:nvPr/>
        </p:nvSpPr>
        <p:spPr>
          <a:xfrm>
            <a:off x="784625" y="4020075"/>
            <a:ext cx="2718000" cy="6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latin typeface="Lato"/>
                <a:ea typeface="Lato"/>
                <a:cs typeface="Lato"/>
                <a:sym typeface="Lato"/>
              </a:rPr>
              <a:t>Candice Bangham, Iv</a:t>
            </a:r>
            <a:r>
              <a:rPr b="1" lang="en" sz="1600">
                <a:solidFill>
                  <a:srgbClr val="434343"/>
                </a:solidFill>
                <a:latin typeface="Lato"/>
                <a:ea typeface="Lato"/>
                <a:cs typeface="Lato"/>
                <a:sym typeface="Lato"/>
              </a:rPr>
              <a:t>á</a:t>
            </a:r>
            <a:r>
              <a:rPr b="1" lang="en" sz="1600">
                <a:solidFill>
                  <a:srgbClr val="434343"/>
                </a:solidFill>
                <a:latin typeface="Lato"/>
                <a:ea typeface="Lato"/>
                <a:cs typeface="Lato"/>
                <a:sym typeface="Lato"/>
              </a:rPr>
              <a:t>n Montoya, Greg Kantor, Meagan Elam</a:t>
            </a:r>
            <a:endParaRPr b="1" sz="1600">
              <a:solidFill>
                <a:srgbClr val="434343"/>
              </a:solidFill>
              <a:latin typeface="Lato"/>
              <a:ea typeface="Lato"/>
              <a:cs typeface="Lato"/>
              <a:sym typeface="Lato"/>
            </a:endParaRPr>
          </a:p>
        </p:txBody>
      </p:sp>
      <p:pic>
        <p:nvPicPr>
          <p:cNvPr descr="Open Chromebook laptop computer" id="139" name="Google Shape;139;p17"/>
          <p:cNvPicPr preferRelativeResize="0"/>
          <p:nvPr/>
        </p:nvPicPr>
        <p:blipFill rotWithShape="1">
          <a:blip r:embed="rId5">
            <a:alphaModFix/>
          </a:blip>
          <a:srcRect b="0" l="0" r="3344" t="0"/>
          <a:stretch/>
        </p:blipFill>
        <p:spPr>
          <a:xfrm>
            <a:off x="3768700" y="1399750"/>
            <a:ext cx="4537098" cy="2822399"/>
          </a:xfrm>
          <a:prstGeom prst="rect">
            <a:avLst/>
          </a:prstGeom>
          <a:noFill/>
          <a:ln>
            <a:noFill/>
          </a:ln>
        </p:spPr>
      </p:pic>
      <p:pic>
        <p:nvPicPr>
          <p:cNvPr id="140" name="Google Shape;140;p17"/>
          <p:cNvPicPr preferRelativeResize="0"/>
          <p:nvPr/>
        </p:nvPicPr>
        <p:blipFill rotWithShape="1">
          <a:blip r:embed="rId6">
            <a:alphaModFix/>
          </a:blip>
          <a:srcRect b="4882" l="1633" r="34566" t="2824"/>
          <a:stretch/>
        </p:blipFill>
        <p:spPr>
          <a:xfrm>
            <a:off x="4251101" y="1574574"/>
            <a:ext cx="3658778" cy="2191550"/>
          </a:xfrm>
          <a:prstGeom prst="rect">
            <a:avLst/>
          </a:prstGeom>
          <a:noFill/>
          <a:ln>
            <a:noFill/>
          </a:ln>
        </p:spPr>
      </p:pic>
      <p:grpSp>
        <p:nvGrpSpPr>
          <p:cNvPr id="141" name="Google Shape;141;p17"/>
          <p:cNvGrpSpPr/>
          <p:nvPr/>
        </p:nvGrpSpPr>
        <p:grpSpPr>
          <a:xfrm>
            <a:off x="7654400" y="2109075"/>
            <a:ext cx="1153575" cy="2265601"/>
            <a:chOff x="7591825" y="2303700"/>
            <a:chExt cx="1153575" cy="2265601"/>
          </a:xfrm>
        </p:grpSpPr>
        <p:pic>
          <p:nvPicPr>
            <p:cNvPr descr="Portrait-oriented black smaptphone" id="142" name="Google Shape;142;p17"/>
            <p:cNvPicPr preferRelativeResize="0"/>
            <p:nvPr/>
          </p:nvPicPr>
          <p:blipFill rotWithShape="1">
            <a:blip r:embed="rId7">
              <a:alphaModFix/>
            </a:blip>
            <a:srcRect b="0" l="0" r="0" t="0"/>
            <a:stretch/>
          </p:blipFill>
          <p:spPr>
            <a:xfrm>
              <a:off x="7591825" y="2303700"/>
              <a:ext cx="1153575" cy="2265601"/>
            </a:xfrm>
            <a:prstGeom prst="rect">
              <a:avLst/>
            </a:prstGeom>
            <a:noFill/>
            <a:ln>
              <a:noFill/>
            </a:ln>
            <a:effectLst>
              <a:reflection blurRad="0" dir="0" dist="0" endA="0" endPos="4000" fadeDir="5400012" kx="0" rotWithShape="0" algn="bl" stA="20000" stPos="0" sy="-100000" ky="0"/>
            </a:effectLst>
          </p:spPr>
        </p:pic>
        <p:pic>
          <p:nvPicPr>
            <p:cNvPr id="143" name="Google Shape;143;p17"/>
            <p:cNvPicPr preferRelativeResize="0"/>
            <p:nvPr/>
          </p:nvPicPr>
          <p:blipFill rotWithShape="1">
            <a:blip r:embed="rId8">
              <a:alphaModFix/>
            </a:blip>
            <a:srcRect b="9064" l="6811" r="5291" t="8900"/>
            <a:stretch/>
          </p:blipFill>
          <p:spPr>
            <a:xfrm>
              <a:off x="7641926" y="2488342"/>
              <a:ext cx="1055932" cy="188952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26"/>
          <p:cNvSpPr/>
          <p:nvPr/>
        </p:nvSpPr>
        <p:spPr>
          <a:xfrm>
            <a:off x="-89650" y="0"/>
            <a:ext cx="9270900" cy="483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6"/>
          <p:cNvSpPr txBox="1"/>
          <p:nvPr>
            <p:ph idx="4294967295" type="title"/>
          </p:nvPr>
        </p:nvSpPr>
        <p:spPr>
          <a:xfrm>
            <a:off x="0" y="1050"/>
            <a:ext cx="9144000" cy="48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FFFFFF"/>
                </a:solidFill>
              </a:rPr>
              <a:t>User Flow: Breakdown of forms </a:t>
            </a:r>
            <a:endParaRPr sz="2000">
              <a:solidFill>
                <a:srgbClr val="FFFFFF"/>
              </a:solidFill>
            </a:endParaRPr>
          </a:p>
        </p:txBody>
      </p:sp>
      <p:pic>
        <p:nvPicPr>
          <p:cNvPr id="250" name="Google Shape;250;p26"/>
          <p:cNvPicPr preferRelativeResize="0"/>
          <p:nvPr/>
        </p:nvPicPr>
        <p:blipFill rotWithShape="1">
          <a:blip r:embed="rId3">
            <a:alphaModFix/>
          </a:blip>
          <a:srcRect b="-5185" l="0" r="0" t="54984"/>
          <a:stretch/>
        </p:blipFill>
        <p:spPr>
          <a:xfrm>
            <a:off x="141800" y="1039873"/>
            <a:ext cx="8506349" cy="4016149"/>
          </a:xfrm>
          <a:prstGeom prst="rect">
            <a:avLst/>
          </a:prstGeom>
          <a:noFill/>
          <a:ln>
            <a:noFill/>
          </a:ln>
        </p:spPr>
      </p:pic>
      <p:grpSp>
        <p:nvGrpSpPr>
          <p:cNvPr id="251" name="Google Shape;251;p26"/>
          <p:cNvGrpSpPr/>
          <p:nvPr/>
        </p:nvGrpSpPr>
        <p:grpSpPr>
          <a:xfrm>
            <a:off x="5419325" y="1226149"/>
            <a:ext cx="2640300" cy="760472"/>
            <a:chOff x="5330350" y="2313669"/>
            <a:chExt cx="2640300" cy="915900"/>
          </a:xfrm>
        </p:grpSpPr>
        <p:sp>
          <p:nvSpPr>
            <p:cNvPr id="252" name="Google Shape;252;p26"/>
            <p:cNvSpPr/>
            <p:nvPr/>
          </p:nvSpPr>
          <p:spPr>
            <a:xfrm>
              <a:off x="6175750" y="2313669"/>
              <a:ext cx="1794900" cy="915900"/>
            </a:xfrm>
            <a:prstGeom prst="roundRect">
              <a:avLst>
                <a:gd fmla="val 10171" name="adj"/>
              </a:avLst>
            </a:prstGeom>
            <a:solidFill>
              <a:schemeClr val="lt2"/>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b="1" lang="en" sz="1100">
                  <a:solidFill>
                    <a:schemeClr val="accent1"/>
                  </a:solidFill>
                  <a:latin typeface="Lato"/>
                  <a:ea typeface="Lato"/>
                  <a:cs typeface="Lato"/>
                  <a:sym typeface="Lato"/>
                </a:rPr>
                <a:t>Clinicians complete registration form for all patients at first contact.</a:t>
              </a:r>
              <a:endParaRPr b="1" sz="1100">
                <a:solidFill>
                  <a:schemeClr val="accent1"/>
                </a:solidFill>
                <a:latin typeface="Lato"/>
                <a:ea typeface="Lato"/>
                <a:cs typeface="Lato"/>
                <a:sym typeface="Lato"/>
              </a:endParaRPr>
            </a:p>
          </p:txBody>
        </p:sp>
        <p:cxnSp>
          <p:nvCxnSpPr>
            <p:cNvPr id="253" name="Google Shape;253;p26"/>
            <p:cNvCxnSpPr/>
            <p:nvPr/>
          </p:nvCxnSpPr>
          <p:spPr>
            <a:xfrm>
              <a:off x="5330350" y="2578675"/>
              <a:ext cx="845400" cy="0"/>
            </a:xfrm>
            <a:prstGeom prst="straightConnector1">
              <a:avLst/>
            </a:prstGeom>
            <a:noFill/>
            <a:ln cap="flat" cmpd="sng" w="28575">
              <a:solidFill>
                <a:schemeClr val="dk1"/>
              </a:solidFill>
              <a:prstDash val="solid"/>
              <a:round/>
              <a:headEnd len="med" w="med" type="oval"/>
              <a:tailEnd len="sm" w="sm" type="none"/>
            </a:ln>
          </p:spPr>
        </p:cxnSp>
      </p:grpSp>
      <p:sp>
        <p:nvSpPr>
          <p:cNvPr id="254" name="Google Shape;254;p26"/>
          <p:cNvSpPr/>
          <p:nvPr/>
        </p:nvSpPr>
        <p:spPr>
          <a:xfrm>
            <a:off x="2392925" y="587900"/>
            <a:ext cx="1794900" cy="877800"/>
          </a:xfrm>
          <a:prstGeom prst="roundRect">
            <a:avLst>
              <a:gd fmla="val 10171" name="adj"/>
            </a:avLst>
          </a:prstGeom>
          <a:solidFill>
            <a:schemeClr val="lt2"/>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accent1"/>
                </a:solidFill>
                <a:latin typeface="Lato"/>
                <a:ea typeface="Lato"/>
                <a:cs typeface="Lato"/>
                <a:sym typeface="Lato"/>
              </a:rPr>
              <a:t>Clinician determines if patient is a KVP requiring additional documentation.</a:t>
            </a:r>
            <a:endParaRPr b="1" sz="1100"/>
          </a:p>
          <a:p>
            <a:pPr indent="0" lvl="0" marL="0" rtl="0" algn="ctr">
              <a:lnSpc>
                <a:spcPct val="115000"/>
              </a:lnSpc>
              <a:spcBef>
                <a:spcPts val="1000"/>
              </a:spcBef>
              <a:spcAft>
                <a:spcPts val="1000"/>
              </a:spcAft>
              <a:buNone/>
            </a:pPr>
            <a:r>
              <a:t/>
            </a:r>
            <a:endParaRPr b="1" sz="1100">
              <a:solidFill>
                <a:schemeClr val="accent1"/>
              </a:solidFill>
              <a:latin typeface="Lato"/>
              <a:ea typeface="Lato"/>
              <a:cs typeface="Lato"/>
              <a:sym typeface="Lato"/>
            </a:endParaRPr>
          </a:p>
        </p:txBody>
      </p:sp>
      <p:cxnSp>
        <p:nvCxnSpPr>
          <p:cNvPr id="255" name="Google Shape;255;p26"/>
          <p:cNvCxnSpPr>
            <a:endCxn id="254" idx="2"/>
          </p:cNvCxnSpPr>
          <p:nvPr/>
        </p:nvCxnSpPr>
        <p:spPr>
          <a:xfrm rot="10800000">
            <a:off x="3290375" y="1465700"/>
            <a:ext cx="324300" cy="483300"/>
          </a:xfrm>
          <a:prstGeom prst="straightConnector1">
            <a:avLst/>
          </a:prstGeom>
          <a:noFill/>
          <a:ln cap="flat" cmpd="sng" w="28575">
            <a:solidFill>
              <a:schemeClr val="dk1"/>
            </a:solidFill>
            <a:prstDash val="solid"/>
            <a:round/>
            <a:headEnd len="med" w="med" type="oval"/>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27"/>
          <p:cNvSpPr/>
          <p:nvPr/>
        </p:nvSpPr>
        <p:spPr>
          <a:xfrm>
            <a:off x="-89650" y="0"/>
            <a:ext cx="9270900" cy="844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7"/>
          <p:cNvSpPr txBox="1"/>
          <p:nvPr/>
        </p:nvSpPr>
        <p:spPr>
          <a:xfrm>
            <a:off x="0" y="0"/>
            <a:ext cx="9091200" cy="84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Raleway"/>
                <a:ea typeface="Raleway"/>
                <a:cs typeface="Raleway"/>
                <a:sym typeface="Raleway"/>
              </a:rPr>
              <a:t>Stakeholder Collaboration</a:t>
            </a:r>
            <a:endParaRPr sz="3000"/>
          </a:p>
        </p:txBody>
      </p:sp>
      <p:graphicFrame>
        <p:nvGraphicFramePr>
          <p:cNvPr id="262" name="Google Shape;262;p27"/>
          <p:cNvGraphicFramePr/>
          <p:nvPr/>
        </p:nvGraphicFramePr>
        <p:xfrm>
          <a:off x="241925" y="1040400"/>
          <a:ext cx="3000000" cy="3000000"/>
        </p:xfrm>
        <a:graphic>
          <a:graphicData uri="http://schemas.openxmlformats.org/drawingml/2006/table">
            <a:tbl>
              <a:tblPr>
                <a:noFill/>
                <a:tableStyleId>{198F5FAD-0BE0-4265-B285-E9C6DA664773}</a:tableStyleId>
              </a:tblPr>
              <a:tblGrid>
                <a:gridCol w="2361050"/>
                <a:gridCol w="6299075"/>
              </a:tblGrid>
              <a:tr h="1208000">
                <a:tc>
                  <a:txBody>
                    <a:bodyPr>
                      <a:noAutofit/>
                    </a:bodyPr>
                    <a:lstStyle/>
                    <a:p>
                      <a:pPr indent="0" lvl="0" marL="0" rtl="0" algn="l">
                        <a:spcBef>
                          <a:spcPts val="0"/>
                        </a:spcBef>
                        <a:spcAft>
                          <a:spcPts val="0"/>
                        </a:spcAft>
                        <a:buNone/>
                      </a:pPr>
                      <a:r>
                        <a:rPr b="1" lang="en">
                          <a:solidFill>
                            <a:srgbClr val="FFFFFF"/>
                          </a:solidFill>
                          <a:latin typeface="Raleway"/>
                          <a:ea typeface="Raleway"/>
                          <a:cs typeface="Raleway"/>
                          <a:sym typeface="Raleway"/>
                        </a:rPr>
                        <a:t>Role of User</a:t>
                      </a:r>
                      <a:endParaRPr b="1">
                        <a:solidFill>
                          <a:srgbClr val="FFFFFF"/>
                        </a:solidFill>
                        <a:latin typeface="Raleway"/>
                        <a:ea typeface="Raleway"/>
                        <a:cs typeface="Raleway"/>
                        <a:sym typeface="Raleway"/>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dk1"/>
                    </a:solidFill>
                  </a:tcPr>
                </a:tc>
                <a:tc>
                  <a:txBody>
                    <a:bodyPr>
                      <a:noAutofit/>
                    </a:bodyPr>
                    <a:lstStyle/>
                    <a:p>
                      <a:pPr indent="-317500" lvl="0" marL="457200" rtl="0" algn="l">
                        <a:spcBef>
                          <a:spcPts val="0"/>
                        </a:spcBef>
                        <a:spcAft>
                          <a:spcPts val="0"/>
                        </a:spcAft>
                        <a:buSzPts val="1400"/>
                        <a:buFont typeface="Lato"/>
                        <a:buChar char="➔"/>
                      </a:pPr>
                      <a:r>
                        <a:rPr b="1" lang="en">
                          <a:latin typeface="Lato"/>
                          <a:ea typeface="Lato"/>
                          <a:cs typeface="Lato"/>
                          <a:sym typeface="Lato"/>
                        </a:rPr>
                        <a:t>Clinician:</a:t>
                      </a:r>
                      <a:r>
                        <a:rPr lang="en">
                          <a:latin typeface="Lato"/>
                          <a:ea typeface="Lato"/>
                          <a:cs typeface="Lato"/>
                          <a:sym typeface="Lato"/>
                        </a:rPr>
                        <a:t> Register and enter patient level data</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IRC M&amp;E:</a:t>
                      </a:r>
                      <a:r>
                        <a:rPr lang="en">
                          <a:latin typeface="Lato"/>
                          <a:ea typeface="Lato"/>
                          <a:cs typeface="Lato"/>
                          <a:sym typeface="Lato"/>
                        </a:rPr>
                        <a:t> Analyze and report KPIs</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Health Coordinator:</a:t>
                      </a:r>
                      <a:r>
                        <a:rPr lang="en">
                          <a:latin typeface="Lato"/>
                          <a:ea typeface="Lato"/>
                          <a:cs typeface="Lato"/>
                          <a:sym typeface="Lato"/>
                        </a:rPr>
                        <a:t> Makes </a:t>
                      </a:r>
                      <a:r>
                        <a:rPr lang="en">
                          <a:latin typeface="Lato"/>
                          <a:ea typeface="Lato"/>
                          <a:cs typeface="Lato"/>
                          <a:sym typeface="Lato"/>
                        </a:rPr>
                        <a:t>programmatic</a:t>
                      </a:r>
                      <a:r>
                        <a:rPr lang="en">
                          <a:latin typeface="Lato"/>
                          <a:ea typeface="Lato"/>
                          <a:cs typeface="Lato"/>
                          <a:sym typeface="Lato"/>
                        </a:rPr>
                        <a:t> and funding  decisions based on KPIs </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TecSal</a:t>
                      </a:r>
                      <a:r>
                        <a:rPr b="1" lang="en"/>
                        <a:t>ú</a:t>
                      </a:r>
                      <a:r>
                        <a:rPr b="1" lang="en">
                          <a:latin typeface="Lato"/>
                          <a:ea typeface="Lato"/>
                          <a:cs typeface="Lato"/>
                          <a:sym typeface="Lato"/>
                        </a:rPr>
                        <a:t>d:</a:t>
                      </a:r>
                      <a:r>
                        <a:rPr lang="en">
                          <a:latin typeface="Lato"/>
                          <a:ea typeface="Lato"/>
                          <a:cs typeface="Lato"/>
                          <a:sym typeface="Lato"/>
                        </a:rPr>
                        <a:t> Provide technical assistance for MDQ app</a:t>
                      </a:r>
                      <a:endParaRPr>
                        <a:latin typeface="Lato"/>
                        <a:ea typeface="Lato"/>
                        <a:cs typeface="Lato"/>
                        <a:sym typeface="Lato"/>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208000">
                <a:tc>
                  <a:txBody>
                    <a:bodyPr>
                      <a:noAutofit/>
                    </a:bodyPr>
                    <a:lstStyle/>
                    <a:p>
                      <a:pPr indent="0" lvl="0" marL="0" rtl="0" algn="l">
                        <a:spcBef>
                          <a:spcPts val="0"/>
                        </a:spcBef>
                        <a:spcAft>
                          <a:spcPts val="0"/>
                        </a:spcAft>
                        <a:buNone/>
                      </a:pPr>
                      <a:r>
                        <a:rPr b="1" lang="en">
                          <a:solidFill>
                            <a:srgbClr val="FFFFFF"/>
                          </a:solidFill>
                          <a:latin typeface="Raleway"/>
                          <a:ea typeface="Raleway"/>
                          <a:cs typeface="Raleway"/>
                          <a:sym typeface="Raleway"/>
                        </a:rPr>
                        <a:t>Job Function</a:t>
                      </a:r>
                      <a:endParaRPr b="1">
                        <a:solidFill>
                          <a:srgbClr val="FFFFFF"/>
                        </a:solidFill>
                        <a:latin typeface="Raleway"/>
                        <a:ea typeface="Raleway"/>
                        <a:cs typeface="Raleway"/>
                        <a:sym typeface="Raleway"/>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1"/>
                    </a:solidFill>
                  </a:tcPr>
                </a:tc>
                <a:tc>
                  <a:txBody>
                    <a:bodyPr>
                      <a:noAutofit/>
                    </a:bodyPr>
                    <a:lstStyle/>
                    <a:p>
                      <a:pPr indent="-317500" lvl="0" marL="457200" rtl="0" algn="l">
                        <a:spcBef>
                          <a:spcPts val="0"/>
                        </a:spcBef>
                        <a:spcAft>
                          <a:spcPts val="0"/>
                        </a:spcAft>
                        <a:buSzPts val="1400"/>
                        <a:buFont typeface="Lato"/>
                        <a:buChar char="➔"/>
                      </a:pPr>
                      <a:r>
                        <a:rPr b="1" lang="en">
                          <a:latin typeface="Lato"/>
                          <a:ea typeface="Lato"/>
                          <a:cs typeface="Lato"/>
                          <a:sym typeface="Lato"/>
                        </a:rPr>
                        <a:t>Clinician:</a:t>
                      </a:r>
                      <a:r>
                        <a:rPr lang="en">
                          <a:latin typeface="Lato"/>
                          <a:ea typeface="Lato"/>
                          <a:cs typeface="Lato"/>
                          <a:sym typeface="Lato"/>
                        </a:rPr>
                        <a:t> Provide primary care services to KVP</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IRC M&amp;E:</a:t>
                      </a:r>
                      <a:r>
                        <a:rPr lang="en">
                          <a:latin typeface="Lato"/>
                          <a:ea typeface="Lato"/>
                          <a:cs typeface="Lato"/>
                          <a:sym typeface="Lato"/>
                        </a:rPr>
                        <a:t> Monitor and Evaluate services provided in IRC clinics</a:t>
                      </a:r>
                      <a:endParaRPr/>
                    </a:p>
                    <a:p>
                      <a:pPr indent="-317500" lvl="0" marL="457200" rtl="0" algn="l">
                        <a:spcBef>
                          <a:spcPts val="0"/>
                        </a:spcBef>
                        <a:spcAft>
                          <a:spcPts val="0"/>
                        </a:spcAft>
                        <a:buSzPts val="1400"/>
                        <a:buFont typeface="Lato"/>
                        <a:buChar char="➔"/>
                      </a:pPr>
                      <a:r>
                        <a:rPr b="1" lang="en">
                          <a:latin typeface="Lato"/>
                          <a:ea typeface="Lato"/>
                          <a:cs typeface="Lato"/>
                          <a:sym typeface="Lato"/>
                        </a:rPr>
                        <a:t>Health Coordinator:</a:t>
                      </a:r>
                      <a:r>
                        <a:rPr lang="en">
                          <a:latin typeface="Lato"/>
                          <a:ea typeface="Lato"/>
                          <a:cs typeface="Lato"/>
                          <a:sym typeface="Lato"/>
                        </a:rPr>
                        <a:t> Manage of Health Programs &amp; Training</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TecSal</a:t>
                      </a:r>
                      <a:r>
                        <a:rPr b="1" lang="en"/>
                        <a:t>ú</a:t>
                      </a:r>
                      <a:r>
                        <a:rPr b="1" lang="en">
                          <a:latin typeface="Lato"/>
                          <a:ea typeface="Lato"/>
                          <a:cs typeface="Lato"/>
                          <a:sym typeface="Lato"/>
                        </a:rPr>
                        <a:t>d:</a:t>
                      </a:r>
                      <a:r>
                        <a:rPr lang="en">
                          <a:latin typeface="Lato"/>
                          <a:ea typeface="Lato"/>
                          <a:cs typeface="Lato"/>
                          <a:sym typeface="Lato"/>
                        </a:rPr>
                        <a:t> Develop and maintain MDQ app &amp; facilitate professional translation</a:t>
                      </a:r>
                      <a:endParaRPr>
                        <a:latin typeface="Lato"/>
                        <a:ea typeface="Lato"/>
                        <a:cs typeface="Lato"/>
                        <a:sym typeface="Lato"/>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413700">
                <a:tc>
                  <a:txBody>
                    <a:bodyPr>
                      <a:noAutofit/>
                    </a:bodyPr>
                    <a:lstStyle/>
                    <a:p>
                      <a:pPr indent="0" lvl="0" marL="0" rtl="0" algn="l">
                        <a:spcBef>
                          <a:spcPts val="0"/>
                        </a:spcBef>
                        <a:spcAft>
                          <a:spcPts val="0"/>
                        </a:spcAft>
                        <a:buNone/>
                      </a:pPr>
                      <a:r>
                        <a:rPr b="1" lang="en">
                          <a:solidFill>
                            <a:srgbClr val="FFFFFF"/>
                          </a:solidFill>
                          <a:latin typeface="Raleway"/>
                          <a:ea typeface="Raleway"/>
                          <a:cs typeface="Raleway"/>
                          <a:sym typeface="Raleway"/>
                        </a:rPr>
                        <a:t>Decisions made by Users</a:t>
                      </a:r>
                      <a:endParaRPr b="1">
                        <a:solidFill>
                          <a:srgbClr val="FFFFFF"/>
                        </a:solidFill>
                        <a:latin typeface="Raleway"/>
                        <a:ea typeface="Raleway"/>
                        <a:cs typeface="Raleway"/>
                        <a:sym typeface="Raleway"/>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chemeClr val="accent3"/>
                    </a:solidFill>
                  </a:tcPr>
                </a:tc>
                <a:tc>
                  <a:txBody>
                    <a:bodyPr>
                      <a:noAutofit/>
                    </a:bodyPr>
                    <a:lstStyle/>
                    <a:p>
                      <a:pPr indent="-317500" lvl="0" marL="457200" rtl="0" algn="l">
                        <a:spcBef>
                          <a:spcPts val="0"/>
                        </a:spcBef>
                        <a:spcAft>
                          <a:spcPts val="0"/>
                        </a:spcAft>
                        <a:buSzPts val="1400"/>
                        <a:buFont typeface="Lato"/>
                        <a:buChar char="➔"/>
                      </a:pPr>
                      <a:r>
                        <a:rPr b="1" lang="en">
                          <a:latin typeface="Lato"/>
                          <a:ea typeface="Lato"/>
                          <a:cs typeface="Lato"/>
                          <a:sym typeface="Lato"/>
                        </a:rPr>
                        <a:t>Clinician:</a:t>
                      </a:r>
                      <a:r>
                        <a:rPr lang="en">
                          <a:latin typeface="Lato"/>
                          <a:ea typeface="Lato"/>
                          <a:cs typeface="Lato"/>
                          <a:sym typeface="Lato"/>
                        </a:rPr>
                        <a:t> Referral and treatment options for continuity of care</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IRC M&amp;E: </a:t>
                      </a:r>
                      <a:r>
                        <a:rPr lang="en">
                          <a:latin typeface="Lato"/>
                          <a:ea typeface="Lato"/>
                          <a:cs typeface="Lato"/>
                          <a:sym typeface="Lato"/>
                        </a:rPr>
                        <a:t>What to report to funders and to determine critical gaps that exist and need to be brought to IRC leadership</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Health Coordinator: </a:t>
                      </a:r>
                      <a:r>
                        <a:rPr lang="en">
                          <a:latin typeface="Lato"/>
                          <a:ea typeface="Lato"/>
                          <a:cs typeface="Lato"/>
                          <a:sym typeface="Lato"/>
                        </a:rPr>
                        <a:t>Improve training to meet the needs of Venezuelan refugees</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en">
                          <a:latin typeface="Lato"/>
                          <a:ea typeface="Lato"/>
                          <a:cs typeface="Lato"/>
                          <a:sym typeface="Lato"/>
                        </a:rPr>
                        <a:t>TecSal</a:t>
                      </a:r>
                      <a:r>
                        <a:rPr b="1" lang="en"/>
                        <a:t>ú</a:t>
                      </a:r>
                      <a:r>
                        <a:rPr b="1" lang="en">
                          <a:latin typeface="Lato"/>
                          <a:ea typeface="Lato"/>
                          <a:cs typeface="Lato"/>
                          <a:sym typeface="Lato"/>
                        </a:rPr>
                        <a:t>d:</a:t>
                      </a:r>
                      <a:r>
                        <a:rPr lang="en">
                          <a:latin typeface="Lato"/>
                          <a:ea typeface="Lato"/>
                          <a:cs typeface="Lato"/>
                          <a:sym typeface="Lato"/>
                        </a:rPr>
                        <a:t> QI of MDQ app</a:t>
                      </a:r>
                      <a:endParaRPr>
                        <a:latin typeface="Lato"/>
                        <a:ea typeface="Lato"/>
                        <a:cs typeface="Lato"/>
                        <a:sym typeface="Lato"/>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66" name="Shape 266"/>
        <p:cNvGrpSpPr/>
        <p:nvPr/>
      </p:nvGrpSpPr>
      <p:grpSpPr>
        <a:xfrm>
          <a:off x="0" y="0"/>
          <a:ext cx="0" cy="0"/>
          <a:chOff x="0" y="0"/>
          <a:chExt cx="0" cy="0"/>
        </a:xfrm>
      </p:grpSpPr>
      <p:sp>
        <p:nvSpPr>
          <p:cNvPr id="267" name="Google Shape;267;p2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68" name="Google Shape;268;p28" title="AppDemo.mov">
            <a:hlinkClick r:id="rId3"/>
          </p:cNvPr>
          <p:cNvPicPr preferRelativeResize="0"/>
          <p:nvPr/>
        </p:nvPicPr>
        <p:blipFill>
          <a:blip r:embed="rId4">
            <a:alphaModFix/>
          </a:blip>
          <a:stretch>
            <a:fillRect/>
          </a:stretch>
        </p:blipFill>
        <p:spPr>
          <a:xfrm>
            <a:off x="1144663" y="0"/>
            <a:ext cx="685797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3"/>
        </a:solidFill>
      </p:bgPr>
    </p:bg>
    <p:spTree>
      <p:nvGrpSpPr>
        <p:cNvPr id="272" name="Shape 272"/>
        <p:cNvGrpSpPr/>
        <p:nvPr/>
      </p:nvGrpSpPr>
      <p:grpSpPr>
        <a:xfrm>
          <a:off x="0" y="0"/>
          <a:ext cx="0" cy="0"/>
          <a:chOff x="0" y="0"/>
          <a:chExt cx="0" cy="0"/>
        </a:xfrm>
      </p:grpSpPr>
      <p:sp>
        <p:nvSpPr>
          <p:cNvPr id="273" name="Google Shape;273;p29"/>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Dashboard and Monitoring &amp; Evaluation</a:t>
            </a:r>
            <a:endParaRPr/>
          </a:p>
        </p:txBody>
      </p:sp>
      <p:pic>
        <p:nvPicPr>
          <p:cNvPr id="274" name="Google Shape;274;p29"/>
          <p:cNvPicPr preferRelativeResize="0"/>
          <p:nvPr/>
        </p:nvPicPr>
        <p:blipFill>
          <a:blip r:embed="rId3">
            <a:alphaModFix/>
          </a:blip>
          <a:stretch>
            <a:fillRect/>
          </a:stretch>
        </p:blipFill>
        <p:spPr>
          <a:xfrm>
            <a:off x="7197900" y="3210050"/>
            <a:ext cx="1651100" cy="1651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cxnSp>
        <p:nvCxnSpPr>
          <p:cNvPr id="279" name="Google Shape;279;p30"/>
          <p:cNvCxnSpPr/>
          <p:nvPr/>
        </p:nvCxnSpPr>
        <p:spPr>
          <a:xfrm>
            <a:off x="7849650" y="1963175"/>
            <a:ext cx="845400" cy="0"/>
          </a:xfrm>
          <a:prstGeom prst="straightConnector1">
            <a:avLst/>
          </a:prstGeom>
          <a:noFill/>
          <a:ln cap="flat" cmpd="sng" w="28575">
            <a:solidFill>
              <a:schemeClr val="accent3"/>
            </a:solidFill>
            <a:prstDash val="solid"/>
            <a:round/>
            <a:headEnd len="med" w="med" type="oval"/>
            <a:tailEnd len="sm" w="sm" type="none"/>
          </a:ln>
        </p:spPr>
      </p:cxnSp>
      <p:sp>
        <p:nvSpPr>
          <p:cNvPr id="280" name="Google Shape;280;p30"/>
          <p:cNvSpPr/>
          <p:nvPr/>
        </p:nvSpPr>
        <p:spPr>
          <a:xfrm>
            <a:off x="0" y="0"/>
            <a:ext cx="9144000" cy="68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0"/>
          <p:cNvSpPr txBox="1"/>
          <p:nvPr>
            <p:ph idx="4294967295" type="title"/>
          </p:nvPr>
        </p:nvSpPr>
        <p:spPr>
          <a:xfrm>
            <a:off x="20850" y="78750"/>
            <a:ext cx="9102300" cy="52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rgbClr val="FFFFFF"/>
                </a:solidFill>
              </a:rPr>
              <a:t>MDQ General Dashboard</a:t>
            </a:r>
            <a:endParaRPr sz="2200">
              <a:solidFill>
                <a:srgbClr val="FFFFFF"/>
              </a:solidFill>
            </a:endParaRPr>
          </a:p>
        </p:txBody>
      </p:sp>
      <p:pic>
        <p:nvPicPr>
          <p:cNvPr id="282" name="Google Shape;282;p30"/>
          <p:cNvPicPr preferRelativeResize="0"/>
          <p:nvPr/>
        </p:nvPicPr>
        <p:blipFill>
          <a:blip r:embed="rId3">
            <a:alphaModFix/>
          </a:blip>
          <a:stretch>
            <a:fillRect/>
          </a:stretch>
        </p:blipFill>
        <p:spPr>
          <a:xfrm>
            <a:off x="0" y="1271346"/>
            <a:ext cx="9144003" cy="3342279"/>
          </a:xfrm>
          <a:prstGeom prst="rect">
            <a:avLst/>
          </a:prstGeom>
          <a:noFill/>
          <a:ln>
            <a:noFill/>
          </a:ln>
        </p:spPr>
      </p:pic>
      <p:sp>
        <p:nvSpPr>
          <p:cNvPr id="283" name="Google Shape;283;p30"/>
          <p:cNvSpPr/>
          <p:nvPr/>
        </p:nvSpPr>
        <p:spPr>
          <a:xfrm>
            <a:off x="283825" y="864700"/>
            <a:ext cx="2034300" cy="5928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000"/>
              </a:spcAft>
              <a:buNone/>
            </a:pPr>
            <a:r>
              <a:rPr b="1" lang="en" sz="1100">
                <a:latin typeface="Lato"/>
                <a:ea typeface="Lato"/>
                <a:cs typeface="Lato"/>
                <a:sym typeface="Lato"/>
              </a:rPr>
              <a:t>Total Patient Breakdown by Gender, Age, and Nationality</a:t>
            </a:r>
            <a:endParaRPr b="1" sz="1100">
              <a:solidFill>
                <a:schemeClr val="accent1"/>
              </a:solidFill>
              <a:latin typeface="Lato"/>
              <a:ea typeface="Lato"/>
              <a:cs typeface="Lato"/>
              <a:sym typeface="Lato"/>
            </a:endParaRPr>
          </a:p>
        </p:txBody>
      </p:sp>
      <p:cxnSp>
        <p:nvCxnSpPr>
          <p:cNvPr id="284" name="Google Shape;284;p30"/>
          <p:cNvCxnSpPr/>
          <p:nvPr/>
        </p:nvCxnSpPr>
        <p:spPr>
          <a:xfrm rot="10800000">
            <a:off x="2079500" y="1456500"/>
            <a:ext cx="0" cy="402000"/>
          </a:xfrm>
          <a:prstGeom prst="straightConnector1">
            <a:avLst/>
          </a:prstGeom>
          <a:noFill/>
          <a:ln cap="flat" cmpd="sng" w="28575">
            <a:solidFill>
              <a:schemeClr val="accent3"/>
            </a:solidFill>
            <a:prstDash val="solid"/>
            <a:round/>
            <a:headEnd len="med" w="med" type="oval"/>
            <a:tailEnd len="sm" w="sm" type="none"/>
          </a:ln>
        </p:spPr>
      </p:cxnSp>
      <p:sp>
        <p:nvSpPr>
          <p:cNvPr id="285" name="Google Shape;285;p30"/>
          <p:cNvSpPr/>
          <p:nvPr/>
        </p:nvSpPr>
        <p:spPr>
          <a:xfrm>
            <a:off x="3927775" y="3527575"/>
            <a:ext cx="4008600" cy="5928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None/>
            </a:pPr>
            <a:r>
              <a:rPr b="1" lang="en" sz="1100">
                <a:latin typeface="Lato"/>
                <a:ea typeface="Lato"/>
                <a:cs typeface="Lato"/>
                <a:sym typeface="Lato"/>
              </a:rPr>
              <a:t>Number and Type of Services by Month and by Patient Nationality</a:t>
            </a:r>
            <a:endParaRPr b="1" sz="1100">
              <a:solidFill>
                <a:schemeClr val="accent1"/>
              </a:solidFill>
              <a:latin typeface="Lato"/>
              <a:ea typeface="Lato"/>
              <a:cs typeface="Lato"/>
              <a:sym typeface="Lato"/>
            </a:endParaRPr>
          </a:p>
        </p:txBody>
      </p:sp>
      <p:cxnSp>
        <p:nvCxnSpPr>
          <p:cNvPr id="286" name="Google Shape;286;p30"/>
          <p:cNvCxnSpPr/>
          <p:nvPr/>
        </p:nvCxnSpPr>
        <p:spPr>
          <a:xfrm>
            <a:off x="5073175" y="3234075"/>
            <a:ext cx="321600" cy="282000"/>
          </a:xfrm>
          <a:prstGeom prst="straightConnector1">
            <a:avLst/>
          </a:prstGeom>
          <a:noFill/>
          <a:ln cap="flat" cmpd="sng" w="28575">
            <a:solidFill>
              <a:schemeClr val="accent3"/>
            </a:solidFill>
            <a:prstDash val="solid"/>
            <a:round/>
            <a:headEnd len="med" w="med" type="oval"/>
            <a:tailEnd len="sm" w="sm" type="none"/>
          </a:ln>
        </p:spPr>
      </p:cxnSp>
      <p:cxnSp>
        <p:nvCxnSpPr>
          <p:cNvPr id="287" name="Google Shape;287;p30"/>
          <p:cNvCxnSpPr/>
          <p:nvPr/>
        </p:nvCxnSpPr>
        <p:spPr>
          <a:xfrm flipH="1">
            <a:off x="6208375" y="3173775"/>
            <a:ext cx="331500" cy="342300"/>
          </a:xfrm>
          <a:prstGeom prst="straightConnector1">
            <a:avLst/>
          </a:prstGeom>
          <a:noFill/>
          <a:ln cap="flat" cmpd="sng" w="28575">
            <a:solidFill>
              <a:schemeClr val="accent3"/>
            </a:solidFill>
            <a:prstDash val="solid"/>
            <a:round/>
            <a:headEnd len="med" w="med" type="oval"/>
            <a:tailEnd len="sm" w="sm" type="none"/>
          </a:ln>
        </p:spPr>
      </p:cxnSp>
      <p:sp>
        <p:nvSpPr>
          <p:cNvPr id="288" name="Google Shape;288;p30"/>
          <p:cNvSpPr/>
          <p:nvPr/>
        </p:nvSpPr>
        <p:spPr>
          <a:xfrm>
            <a:off x="4985000" y="4413325"/>
            <a:ext cx="4008600" cy="3786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None/>
            </a:pPr>
            <a:r>
              <a:rPr b="1" lang="en" sz="1500">
                <a:latin typeface="Lato"/>
                <a:ea typeface="Lato"/>
                <a:cs typeface="Lato"/>
                <a:sym typeface="Lato"/>
              </a:rPr>
              <a:t>Intended Users: IRC Health Coordinators</a:t>
            </a:r>
            <a:endParaRPr b="1" sz="1500">
              <a:solidFill>
                <a:schemeClr val="accen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31"/>
          <p:cNvPicPr preferRelativeResize="0"/>
          <p:nvPr/>
        </p:nvPicPr>
        <p:blipFill>
          <a:blip r:embed="rId3">
            <a:alphaModFix/>
          </a:blip>
          <a:stretch>
            <a:fillRect/>
          </a:stretch>
        </p:blipFill>
        <p:spPr>
          <a:xfrm>
            <a:off x="0" y="834900"/>
            <a:ext cx="9102298" cy="3768936"/>
          </a:xfrm>
          <a:prstGeom prst="rect">
            <a:avLst/>
          </a:prstGeom>
          <a:noFill/>
          <a:ln>
            <a:noFill/>
          </a:ln>
        </p:spPr>
      </p:pic>
      <p:sp>
        <p:nvSpPr>
          <p:cNvPr id="294" name="Google Shape;294;p31"/>
          <p:cNvSpPr/>
          <p:nvPr/>
        </p:nvSpPr>
        <p:spPr>
          <a:xfrm>
            <a:off x="0" y="0"/>
            <a:ext cx="9144000" cy="68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1"/>
          <p:cNvSpPr txBox="1"/>
          <p:nvPr>
            <p:ph idx="4294967295" type="title"/>
          </p:nvPr>
        </p:nvSpPr>
        <p:spPr>
          <a:xfrm>
            <a:off x="0" y="78750"/>
            <a:ext cx="9102300" cy="525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rgbClr val="FFFFFF"/>
                </a:solidFill>
              </a:rPr>
              <a:t>IRC Key Performance Indicator (KPI) Dashboard</a:t>
            </a:r>
            <a:endParaRPr sz="2200">
              <a:solidFill>
                <a:srgbClr val="FFFFFF"/>
              </a:solidFill>
            </a:endParaRPr>
          </a:p>
        </p:txBody>
      </p:sp>
      <p:sp>
        <p:nvSpPr>
          <p:cNvPr id="296" name="Google Shape;296;p31"/>
          <p:cNvSpPr/>
          <p:nvPr/>
        </p:nvSpPr>
        <p:spPr>
          <a:xfrm>
            <a:off x="20850" y="2404275"/>
            <a:ext cx="2501400" cy="3819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1000"/>
              </a:spcAft>
              <a:buNone/>
            </a:pPr>
            <a:r>
              <a:rPr b="1" lang="en" sz="1100">
                <a:latin typeface="Lato"/>
                <a:ea typeface="Lato"/>
                <a:cs typeface="Lato"/>
                <a:sym typeface="Lato"/>
              </a:rPr>
              <a:t>Overall performance on donor KPIs can be broken down by individual weeks.</a:t>
            </a:r>
            <a:endParaRPr b="1" sz="1100">
              <a:solidFill>
                <a:schemeClr val="accent1"/>
              </a:solidFill>
              <a:latin typeface="Lato"/>
              <a:ea typeface="Lato"/>
              <a:cs typeface="Lato"/>
              <a:sym typeface="Lato"/>
            </a:endParaRPr>
          </a:p>
        </p:txBody>
      </p:sp>
      <p:cxnSp>
        <p:nvCxnSpPr>
          <p:cNvPr id="297" name="Google Shape;297;p31"/>
          <p:cNvCxnSpPr/>
          <p:nvPr/>
        </p:nvCxnSpPr>
        <p:spPr>
          <a:xfrm flipH="1">
            <a:off x="200725" y="1115100"/>
            <a:ext cx="90600" cy="1275900"/>
          </a:xfrm>
          <a:prstGeom prst="straightConnector1">
            <a:avLst/>
          </a:prstGeom>
          <a:noFill/>
          <a:ln cap="flat" cmpd="sng" w="28575">
            <a:solidFill>
              <a:schemeClr val="accent3"/>
            </a:solidFill>
            <a:prstDash val="solid"/>
            <a:round/>
            <a:headEnd len="med" w="med" type="oval"/>
            <a:tailEnd len="sm" w="sm" type="none"/>
          </a:ln>
        </p:spPr>
      </p:cxnSp>
      <p:sp>
        <p:nvSpPr>
          <p:cNvPr id="298" name="Google Shape;298;p31"/>
          <p:cNvSpPr/>
          <p:nvPr/>
        </p:nvSpPr>
        <p:spPr>
          <a:xfrm>
            <a:off x="249450" y="4260400"/>
            <a:ext cx="2501400" cy="3819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1000"/>
              </a:spcAft>
              <a:buNone/>
            </a:pPr>
            <a:r>
              <a:rPr b="1" lang="en" sz="1100">
                <a:latin typeface="Lato"/>
                <a:ea typeface="Lato"/>
                <a:cs typeface="Lato"/>
                <a:sym typeface="Lato"/>
              </a:rPr>
              <a:t>Monthly count of each family planning method distributed in IRC clinic.</a:t>
            </a:r>
            <a:endParaRPr b="1" sz="1100">
              <a:solidFill>
                <a:schemeClr val="accent1"/>
              </a:solidFill>
              <a:latin typeface="Lato"/>
              <a:ea typeface="Lato"/>
              <a:cs typeface="Lato"/>
              <a:sym typeface="Lato"/>
            </a:endParaRPr>
          </a:p>
        </p:txBody>
      </p:sp>
      <p:sp>
        <p:nvSpPr>
          <p:cNvPr id="299" name="Google Shape;299;p31"/>
          <p:cNvSpPr/>
          <p:nvPr/>
        </p:nvSpPr>
        <p:spPr>
          <a:xfrm>
            <a:off x="6399250" y="4311300"/>
            <a:ext cx="2501400" cy="5250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1000"/>
              </a:spcAft>
              <a:buNone/>
            </a:pPr>
            <a:r>
              <a:rPr b="1" lang="en" sz="1100">
                <a:latin typeface="Lato"/>
                <a:ea typeface="Lato"/>
                <a:cs typeface="Lato"/>
                <a:sym typeface="Lato"/>
              </a:rPr>
              <a:t>Total # of women receiving ANC, Family Planning, STI, or Safe Abortion Services broken down by month.</a:t>
            </a:r>
            <a:endParaRPr b="1" sz="1100">
              <a:solidFill>
                <a:schemeClr val="accent1"/>
              </a:solidFill>
              <a:latin typeface="Lato"/>
              <a:ea typeface="Lato"/>
              <a:cs typeface="Lato"/>
              <a:sym typeface="Lato"/>
            </a:endParaRPr>
          </a:p>
        </p:txBody>
      </p:sp>
      <p:sp>
        <p:nvSpPr>
          <p:cNvPr id="300" name="Google Shape;300;p31"/>
          <p:cNvSpPr/>
          <p:nvPr/>
        </p:nvSpPr>
        <p:spPr>
          <a:xfrm>
            <a:off x="6323100" y="2177700"/>
            <a:ext cx="2501400" cy="3819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1000"/>
              </a:spcAft>
              <a:buNone/>
            </a:pPr>
            <a:r>
              <a:rPr b="1" lang="en" sz="1100">
                <a:latin typeface="Lato"/>
                <a:ea typeface="Lato"/>
                <a:cs typeface="Lato"/>
                <a:sym typeface="Lato"/>
              </a:rPr>
              <a:t>Slicers allow for comprehensive demographic breakdown of KVPs.</a:t>
            </a:r>
            <a:endParaRPr b="1" sz="1100">
              <a:solidFill>
                <a:schemeClr val="accent1"/>
              </a:solidFill>
              <a:latin typeface="Lato"/>
              <a:ea typeface="Lato"/>
              <a:cs typeface="Lato"/>
              <a:sym typeface="Lato"/>
            </a:endParaRPr>
          </a:p>
        </p:txBody>
      </p:sp>
      <p:cxnSp>
        <p:nvCxnSpPr>
          <p:cNvPr id="301" name="Google Shape;301;p31"/>
          <p:cNvCxnSpPr/>
          <p:nvPr/>
        </p:nvCxnSpPr>
        <p:spPr>
          <a:xfrm flipH="1">
            <a:off x="7967850" y="1376300"/>
            <a:ext cx="119100" cy="801300"/>
          </a:xfrm>
          <a:prstGeom prst="straightConnector1">
            <a:avLst/>
          </a:prstGeom>
          <a:noFill/>
          <a:ln cap="flat" cmpd="sng" w="28575">
            <a:solidFill>
              <a:schemeClr val="accent3"/>
            </a:solidFill>
            <a:prstDash val="solid"/>
            <a:round/>
            <a:headEnd len="med" w="med" type="oval"/>
            <a:tailEnd len="sm" w="sm" type="none"/>
          </a:ln>
        </p:spPr>
      </p:cxnSp>
      <p:sp>
        <p:nvSpPr>
          <p:cNvPr id="302" name="Google Shape;302;p31"/>
          <p:cNvSpPr/>
          <p:nvPr/>
        </p:nvSpPr>
        <p:spPr>
          <a:xfrm>
            <a:off x="2912750" y="4610100"/>
            <a:ext cx="3172200" cy="378600"/>
          </a:xfrm>
          <a:prstGeom prst="roundRect">
            <a:avLst>
              <a:gd fmla="val 10171" name="adj"/>
            </a:avLst>
          </a:prstGeom>
          <a:solidFill>
            <a:schemeClr val="lt2"/>
          </a:solid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None/>
            </a:pPr>
            <a:r>
              <a:rPr b="1" lang="en" sz="1500">
                <a:latin typeface="Lato"/>
                <a:ea typeface="Lato"/>
                <a:cs typeface="Lato"/>
                <a:sym typeface="Lato"/>
              </a:rPr>
              <a:t>Intended Users: IRC M&amp;E Officers</a:t>
            </a:r>
            <a:endParaRPr b="1" sz="1500">
              <a:solidFill>
                <a:schemeClr val="accen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2"/>
          <p:cNvSpPr txBox="1"/>
          <p:nvPr>
            <p:ph type="title"/>
          </p:nvPr>
        </p:nvSpPr>
        <p:spPr>
          <a:xfrm>
            <a:off x="72150" y="1852050"/>
            <a:ext cx="4432200" cy="116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Evaluating the MDQ Application</a:t>
            </a:r>
            <a:endParaRPr/>
          </a:p>
        </p:txBody>
      </p:sp>
      <p:graphicFrame>
        <p:nvGraphicFramePr>
          <p:cNvPr id="308" name="Google Shape;308;p32"/>
          <p:cNvGraphicFramePr/>
          <p:nvPr/>
        </p:nvGraphicFramePr>
        <p:xfrm>
          <a:off x="4698250" y="128285"/>
          <a:ext cx="3000000" cy="3000000"/>
        </p:xfrm>
        <a:graphic>
          <a:graphicData uri="http://schemas.openxmlformats.org/drawingml/2006/table">
            <a:tbl>
              <a:tblPr>
                <a:noFill/>
                <a:tableStyleId>{198F5FAD-0BE0-4265-B285-E9C6DA664773}</a:tableStyleId>
              </a:tblPr>
              <a:tblGrid>
                <a:gridCol w="1423625"/>
                <a:gridCol w="2873575"/>
              </a:tblGrid>
              <a:tr h="1219425">
                <a:tc>
                  <a:txBody>
                    <a:bodyPr>
                      <a:noAutofit/>
                    </a:bodyPr>
                    <a:lstStyle/>
                    <a:p>
                      <a:pPr indent="0" lvl="0" marL="0" rtl="0" algn="l">
                        <a:spcBef>
                          <a:spcPts val="0"/>
                        </a:spcBef>
                        <a:spcAft>
                          <a:spcPts val="0"/>
                        </a:spcAft>
                        <a:buNone/>
                      </a:pPr>
                      <a:r>
                        <a:rPr b="1" lang="en" sz="2400">
                          <a:solidFill>
                            <a:srgbClr val="FFFFFF"/>
                          </a:solidFill>
                          <a:latin typeface="Raleway"/>
                          <a:ea typeface="Raleway"/>
                          <a:cs typeface="Raleway"/>
                          <a:sym typeface="Raleway"/>
                        </a:rPr>
                        <a:t>Element</a:t>
                      </a:r>
                      <a:endParaRPr b="1" sz="2400">
                        <a:solidFill>
                          <a:srgbClr val="FFFFFF"/>
                        </a:solidFill>
                        <a:latin typeface="Raleway"/>
                        <a:ea typeface="Raleway"/>
                        <a:cs typeface="Raleway"/>
                        <a:sym typeface="Raleway"/>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3"/>
                    </a:solidFill>
                  </a:tcPr>
                </a:tc>
                <a:tc>
                  <a:txBody>
                    <a:bodyPr>
                      <a:noAutofit/>
                    </a:bodyPr>
                    <a:lstStyle/>
                    <a:p>
                      <a:pPr indent="0" lvl="0" marL="0" rtl="0" algn="ctr">
                        <a:spcBef>
                          <a:spcPts val="0"/>
                        </a:spcBef>
                        <a:spcAft>
                          <a:spcPts val="0"/>
                        </a:spcAft>
                        <a:buNone/>
                      </a:pPr>
                      <a:r>
                        <a:rPr b="1" lang="en" sz="2400">
                          <a:solidFill>
                            <a:srgbClr val="FFFFFF"/>
                          </a:solidFill>
                          <a:latin typeface="Raleway"/>
                          <a:ea typeface="Raleway"/>
                          <a:cs typeface="Raleway"/>
                          <a:sym typeface="Raleway"/>
                        </a:rPr>
                        <a:t>Indicator</a:t>
                      </a:r>
                      <a:endParaRPr b="1" sz="2400">
                        <a:solidFill>
                          <a:srgbClr val="FFFFFF"/>
                        </a:solidFill>
                        <a:latin typeface="Raleway"/>
                        <a:ea typeface="Raleway"/>
                        <a:cs typeface="Raleway"/>
                        <a:sym typeface="Raleway"/>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3"/>
                    </a:solidFill>
                  </a:tcPr>
                </a:tc>
              </a:tr>
              <a:tr h="640025">
                <a:tc>
                  <a:txBody>
                    <a:bodyPr>
                      <a:noAutofit/>
                    </a:bodyPr>
                    <a:lstStyle/>
                    <a:p>
                      <a:pPr indent="0" lvl="0" marL="0" rtl="0" algn="l">
                        <a:spcBef>
                          <a:spcPts val="0"/>
                        </a:spcBef>
                        <a:spcAft>
                          <a:spcPts val="0"/>
                        </a:spcAft>
                        <a:buNone/>
                      </a:pPr>
                      <a:r>
                        <a:rPr b="1" lang="en">
                          <a:latin typeface="Lato"/>
                          <a:ea typeface="Lato"/>
                          <a:cs typeface="Lato"/>
                          <a:sym typeface="Lato"/>
                        </a:rPr>
                        <a:t>Data Completion</a:t>
                      </a:r>
                      <a:endParaRPr b="1">
                        <a:latin typeface="Lato"/>
                        <a:ea typeface="Lato"/>
                        <a:cs typeface="Lato"/>
                        <a:sym typeface="Lato"/>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317500" lvl="0" marL="457200" rtl="0" algn="l">
                        <a:spcBef>
                          <a:spcPts val="0"/>
                        </a:spcBef>
                        <a:spcAft>
                          <a:spcPts val="0"/>
                        </a:spcAft>
                        <a:buClr>
                          <a:schemeClr val="accent3"/>
                        </a:buClr>
                        <a:buSzPts val="1400"/>
                        <a:buFont typeface="Lato"/>
                        <a:buChar char="➔"/>
                      </a:pPr>
                      <a:r>
                        <a:rPr lang="en">
                          <a:latin typeface="Lato"/>
                          <a:ea typeface="Lato"/>
                          <a:cs typeface="Lato"/>
                          <a:sym typeface="Lato"/>
                        </a:rPr>
                        <a:t>Percentage of IRC Reporting elements populated with data</a:t>
                      </a:r>
                      <a:endParaRPr>
                        <a:latin typeface="Lato"/>
                        <a:ea typeface="Lato"/>
                        <a:cs typeface="Lato"/>
                        <a:sym typeface="Lato"/>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81900">
                <a:tc>
                  <a:txBody>
                    <a:bodyPr>
                      <a:noAutofit/>
                    </a:bodyPr>
                    <a:lstStyle/>
                    <a:p>
                      <a:pPr indent="0" lvl="0" marL="0" rtl="0" algn="l">
                        <a:spcBef>
                          <a:spcPts val="0"/>
                        </a:spcBef>
                        <a:spcAft>
                          <a:spcPts val="0"/>
                        </a:spcAft>
                        <a:buNone/>
                      </a:pPr>
                      <a:r>
                        <a:rPr b="1" lang="en">
                          <a:latin typeface="Lato"/>
                          <a:ea typeface="Lato"/>
                          <a:cs typeface="Lato"/>
                          <a:sym typeface="Lato"/>
                        </a:rPr>
                        <a:t>Data </a:t>
                      </a:r>
                      <a:endParaRPr b="1">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Integrity</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317500" lvl="0" marL="457200" rtl="0" algn="l">
                        <a:spcBef>
                          <a:spcPts val="0"/>
                        </a:spcBef>
                        <a:spcAft>
                          <a:spcPts val="0"/>
                        </a:spcAft>
                        <a:buClr>
                          <a:schemeClr val="accent3"/>
                        </a:buClr>
                        <a:buSzPts val="1400"/>
                        <a:buFont typeface="Lato"/>
                        <a:buChar char="➔"/>
                      </a:pPr>
                      <a:r>
                        <a:rPr lang="en">
                          <a:latin typeface="Lato"/>
                          <a:ea typeface="Lato"/>
                          <a:cs typeface="Lato"/>
                          <a:sym typeface="Lato"/>
                        </a:rPr>
                        <a:t>Percentage of IRC Reporting elements populated with the intended data</a:t>
                      </a:r>
                      <a:endParaRPr>
                        <a:latin typeface="Lato"/>
                        <a:ea typeface="Lato"/>
                        <a:cs typeface="Lato"/>
                        <a:sym typeface="Lato"/>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68100">
                <a:tc>
                  <a:txBody>
                    <a:bodyPr>
                      <a:noAutofit/>
                    </a:bodyPr>
                    <a:lstStyle/>
                    <a:p>
                      <a:pPr indent="0" lvl="0" marL="0" rtl="0" algn="l">
                        <a:spcBef>
                          <a:spcPts val="0"/>
                        </a:spcBef>
                        <a:spcAft>
                          <a:spcPts val="0"/>
                        </a:spcAft>
                        <a:buNone/>
                      </a:pPr>
                      <a:r>
                        <a:rPr b="1" lang="en">
                          <a:latin typeface="Lato"/>
                          <a:ea typeface="Lato"/>
                          <a:cs typeface="Lato"/>
                          <a:sym typeface="Lato"/>
                        </a:rPr>
                        <a:t>Accessibility</a:t>
                      </a:r>
                      <a:endParaRPr b="1">
                        <a:latin typeface="Lato"/>
                        <a:ea typeface="Lato"/>
                        <a:cs typeface="Lato"/>
                        <a:sym typeface="Lato"/>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317500" lvl="0" marL="457200" rtl="0" algn="l">
                        <a:spcBef>
                          <a:spcPts val="0"/>
                        </a:spcBef>
                        <a:spcAft>
                          <a:spcPts val="0"/>
                        </a:spcAft>
                        <a:buClr>
                          <a:schemeClr val="accent3"/>
                        </a:buClr>
                        <a:buSzPts val="1400"/>
                        <a:buFont typeface="Lato"/>
                        <a:buChar char="➔"/>
                      </a:pPr>
                      <a:r>
                        <a:rPr lang="en">
                          <a:latin typeface="Lato"/>
                          <a:ea typeface="Lato"/>
                          <a:cs typeface="Lato"/>
                          <a:sym typeface="Lato"/>
                        </a:rPr>
                        <a:t>Number of beneficiaries logged by each mobile user</a:t>
                      </a:r>
                      <a:endParaRPr>
                        <a:latin typeface="Lato"/>
                        <a:ea typeface="Lato"/>
                        <a:cs typeface="Lato"/>
                        <a:sym typeface="Lato"/>
                      </a:endParaRPr>
                    </a:p>
                    <a:p>
                      <a:pPr indent="-317500" lvl="0" marL="457200" rtl="0" algn="l">
                        <a:spcBef>
                          <a:spcPts val="0"/>
                        </a:spcBef>
                        <a:spcAft>
                          <a:spcPts val="0"/>
                        </a:spcAft>
                        <a:buClr>
                          <a:schemeClr val="accent3"/>
                        </a:buClr>
                        <a:buSzPts val="1400"/>
                        <a:buFont typeface="Lato"/>
                        <a:buChar char="➔"/>
                      </a:pPr>
                      <a:r>
                        <a:rPr lang="en">
                          <a:latin typeface="Lato"/>
                          <a:ea typeface="Lato"/>
                          <a:cs typeface="Lato"/>
                          <a:sym typeface="Lato"/>
                        </a:rPr>
                        <a:t>Clinician/mobile user satisfaction with application</a:t>
                      </a:r>
                      <a:endParaRPr>
                        <a:latin typeface="Lato"/>
                        <a:ea typeface="Lato"/>
                        <a:cs typeface="Lato"/>
                        <a:sym typeface="Lato"/>
                      </a:endParaRPr>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12" name="Shape 312"/>
        <p:cNvGrpSpPr/>
        <p:nvPr/>
      </p:nvGrpSpPr>
      <p:grpSpPr>
        <a:xfrm>
          <a:off x="0" y="0"/>
          <a:ext cx="0" cy="0"/>
          <a:chOff x="0" y="0"/>
          <a:chExt cx="0" cy="0"/>
        </a:xfrm>
      </p:grpSpPr>
      <p:sp>
        <p:nvSpPr>
          <p:cNvPr id="313" name="Google Shape;313;p3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Scale Up and Sustainability</a:t>
            </a:r>
            <a:endParaRPr/>
          </a:p>
        </p:txBody>
      </p:sp>
      <p:pic>
        <p:nvPicPr>
          <p:cNvPr id="314" name="Google Shape;314;p33"/>
          <p:cNvPicPr preferRelativeResize="0"/>
          <p:nvPr/>
        </p:nvPicPr>
        <p:blipFill>
          <a:blip r:embed="rId3">
            <a:alphaModFix/>
          </a:blip>
          <a:stretch>
            <a:fillRect/>
          </a:stretch>
        </p:blipFill>
        <p:spPr>
          <a:xfrm>
            <a:off x="7522125" y="3524975"/>
            <a:ext cx="1406650" cy="1406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34"/>
          <p:cNvSpPr/>
          <p:nvPr/>
        </p:nvSpPr>
        <p:spPr>
          <a:xfrm>
            <a:off x="808675" y="1152625"/>
            <a:ext cx="808800" cy="11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commcarehq" id="320" name="Google Shape;320;p34"/>
          <p:cNvPicPr preferRelativeResize="0"/>
          <p:nvPr/>
        </p:nvPicPr>
        <p:blipFill>
          <a:blip r:embed="rId3">
            <a:alphaModFix amt="9000"/>
          </a:blip>
          <a:stretch>
            <a:fillRect/>
          </a:stretch>
        </p:blipFill>
        <p:spPr>
          <a:xfrm>
            <a:off x="2782825" y="1152625"/>
            <a:ext cx="3310225" cy="3310225"/>
          </a:xfrm>
          <a:prstGeom prst="rect">
            <a:avLst/>
          </a:prstGeom>
          <a:noFill/>
          <a:ln>
            <a:noFill/>
          </a:ln>
        </p:spPr>
      </p:pic>
      <p:sp>
        <p:nvSpPr>
          <p:cNvPr id="321" name="Google Shape;321;p34"/>
          <p:cNvSpPr txBox="1"/>
          <p:nvPr>
            <p:ph type="title"/>
          </p:nvPr>
        </p:nvSpPr>
        <p:spPr>
          <a:xfrm>
            <a:off x="0" y="0"/>
            <a:ext cx="9144000" cy="947100"/>
          </a:xfrm>
          <a:prstGeom prst="rect">
            <a:avLst/>
          </a:prstGeom>
          <a:solidFill>
            <a:schemeClr val="accent1"/>
          </a:solidFill>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FFFF"/>
                </a:solidFill>
              </a:rPr>
              <a:t>P</a:t>
            </a:r>
            <a:r>
              <a:rPr lang="en" sz="2600">
                <a:solidFill>
                  <a:srgbClr val="FFFFFF"/>
                </a:solidFill>
              </a:rPr>
              <a:t>otential for expansion in other settings with humanitarian crises</a:t>
            </a:r>
            <a:endParaRPr sz="2600">
              <a:solidFill>
                <a:srgbClr val="FFFFFF"/>
              </a:solidFill>
            </a:endParaRPr>
          </a:p>
        </p:txBody>
      </p:sp>
      <p:sp>
        <p:nvSpPr>
          <p:cNvPr id="322" name="Google Shape;322;p34"/>
          <p:cNvSpPr txBox="1"/>
          <p:nvPr>
            <p:ph idx="1" type="body"/>
          </p:nvPr>
        </p:nvSpPr>
        <p:spPr>
          <a:xfrm>
            <a:off x="119750" y="1099375"/>
            <a:ext cx="4380900" cy="34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Opportunities for Scale-Up of MDQ App</a:t>
            </a:r>
            <a:endParaRPr b="1" sz="1800">
              <a:solidFill>
                <a:schemeClr val="dk2"/>
              </a:solidFill>
            </a:endParaRPr>
          </a:p>
          <a:p>
            <a:pPr indent="-342900" lvl="0" marL="457200" rtl="0" algn="l">
              <a:spcBef>
                <a:spcPts val="1600"/>
              </a:spcBef>
              <a:spcAft>
                <a:spcPts val="0"/>
              </a:spcAft>
              <a:buClr>
                <a:schemeClr val="dk2"/>
              </a:buClr>
              <a:buSzPts val="1800"/>
              <a:buChar char="●"/>
            </a:pPr>
            <a:r>
              <a:rPr b="1" lang="en" sz="1800">
                <a:solidFill>
                  <a:schemeClr val="dk2"/>
                </a:solidFill>
              </a:rPr>
              <a:t>Growth and Expansion:</a:t>
            </a:r>
            <a:r>
              <a:rPr lang="en" sz="1800">
                <a:solidFill>
                  <a:schemeClr val="dk2"/>
                </a:solidFill>
              </a:rPr>
              <a:t> Increase base within IRC--Health Programs also present in Medellín, Colombia and Brazil.</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Resources Needed:</a:t>
            </a:r>
            <a:r>
              <a:rPr lang="en" sz="1800">
                <a:solidFill>
                  <a:schemeClr val="dk2"/>
                </a:solidFill>
              </a:rPr>
              <a:t> funding, staff, providers, technical assistance (on staff)</a:t>
            </a:r>
            <a:endParaRPr sz="1800">
              <a:solidFill>
                <a:schemeClr val="dk2"/>
              </a:solidFill>
            </a:endParaRPr>
          </a:p>
        </p:txBody>
      </p:sp>
      <p:sp>
        <p:nvSpPr>
          <p:cNvPr id="323" name="Google Shape;323;p34"/>
          <p:cNvSpPr txBox="1"/>
          <p:nvPr>
            <p:ph idx="2" type="body"/>
          </p:nvPr>
        </p:nvSpPr>
        <p:spPr>
          <a:xfrm>
            <a:off x="4937625" y="1099375"/>
            <a:ext cx="3993600" cy="33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00"/>
                </a:solidFill>
              </a:rPr>
              <a:t>S</a:t>
            </a:r>
            <a:r>
              <a:rPr b="1" lang="en" sz="1800">
                <a:solidFill>
                  <a:schemeClr val="dk2"/>
                </a:solidFill>
              </a:rPr>
              <a:t>ustainability</a:t>
            </a:r>
            <a:endParaRPr sz="1800">
              <a:solidFill>
                <a:schemeClr val="dk2"/>
              </a:solidFill>
            </a:endParaRPr>
          </a:p>
          <a:p>
            <a:pPr indent="-342900" lvl="0" marL="457200" rtl="0" algn="l">
              <a:spcBef>
                <a:spcPts val="1600"/>
              </a:spcBef>
              <a:spcAft>
                <a:spcPts val="0"/>
              </a:spcAft>
              <a:buClr>
                <a:schemeClr val="dk2"/>
              </a:buClr>
              <a:buSzPts val="1800"/>
              <a:buChar char="●"/>
            </a:pPr>
            <a:r>
              <a:rPr b="1" lang="en" sz="1800">
                <a:solidFill>
                  <a:schemeClr val="dk2"/>
                </a:solidFill>
              </a:rPr>
              <a:t>Potential Challenge:</a:t>
            </a:r>
            <a:r>
              <a:rPr lang="en" sz="1800">
                <a:solidFill>
                  <a:schemeClr val="dk2"/>
                </a:solidFill>
              </a:rPr>
              <a:t> </a:t>
            </a:r>
            <a:r>
              <a:rPr lang="en" sz="1800">
                <a:solidFill>
                  <a:schemeClr val="dk2"/>
                </a:solidFill>
              </a:rPr>
              <a:t>Free subscription to CommCare supports 10 unique mobile accounts.</a:t>
            </a:r>
            <a:br>
              <a:rPr lang="en" sz="1800">
                <a:solidFill>
                  <a:schemeClr val="dk2"/>
                </a:solidFill>
              </a:rPr>
            </a:b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Lowest priced subscription is $250 USD/month</a:t>
            </a: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35"/>
          <p:cNvSpPr txBox="1"/>
          <p:nvPr>
            <p:ph type="title"/>
          </p:nvPr>
        </p:nvSpPr>
        <p:spPr>
          <a:xfrm>
            <a:off x="125" y="412700"/>
            <a:ext cx="9144000" cy="535200"/>
          </a:xfrm>
          <a:prstGeom prst="rect">
            <a:avLst/>
          </a:prstGeom>
          <a:solidFill>
            <a:schemeClr val="lt2"/>
          </a:solidFill>
        </p:spPr>
        <p:txBody>
          <a:bodyPr anchorCtr="0" anchor="t" bIns="91425" lIns="91425" spcFirstLastPara="1" rIns="91425" wrap="square" tIns="91425">
            <a:noAutofit/>
          </a:bodyPr>
          <a:lstStyle/>
          <a:p>
            <a:pPr indent="0" lvl="0" marL="0" rtl="0" algn="ctr">
              <a:spcBef>
                <a:spcPts val="0"/>
              </a:spcBef>
              <a:spcAft>
                <a:spcPts val="0"/>
              </a:spcAft>
              <a:buNone/>
            </a:pPr>
            <a:r>
              <a:rPr lang="en"/>
              <a:t>TecSalud Consulting Team</a:t>
            </a:r>
            <a:endParaRPr/>
          </a:p>
        </p:txBody>
      </p:sp>
      <p:pic>
        <p:nvPicPr>
          <p:cNvPr id="329" name="Google Shape;329;p35"/>
          <p:cNvPicPr preferRelativeResize="0"/>
          <p:nvPr/>
        </p:nvPicPr>
        <p:blipFill>
          <a:blip r:embed="rId3">
            <a:alphaModFix/>
          </a:blip>
          <a:stretch>
            <a:fillRect/>
          </a:stretch>
        </p:blipFill>
        <p:spPr>
          <a:xfrm>
            <a:off x="125" y="-85655"/>
            <a:ext cx="9296275" cy="5229155"/>
          </a:xfrm>
          <a:prstGeom prst="rect">
            <a:avLst/>
          </a:prstGeom>
          <a:noFill/>
          <a:ln>
            <a:noFill/>
          </a:ln>
        </p:spPr>
      </p:pic>
      <p:sp>
        <p:nvSpPr>
          <p:cNvPr id="330" name="Google Shape;330;p35"/>
          <p:cNvSpPr txBox="1"/>
          <p:nvPr/>
        </p:nvSpPr>
        <p:spPr>
          <a:xfrm>
            <a:off x="141650" y="4249925"/>
            <a:ext cx="2233800" cy="8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MDQ Project URL: </a:t>
            </a:r>
            <a:r>
              <a:rPr lang="en" sz="1100" u="sng">
                <a:solidFill>
                  <a:schemeClr val="hlink"/>
                </a:solidFill>
                <a:hlinkClick r:id="rId4"/>
              </a:rPr>
              <a:t>https://www.commcarehq.org/a/tecsal-d-irc/dashboard/project/</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147" name="Shape 147"/>
        <p:cNvGrpSpPr/>
        <p:nvPr/>
      </p:nvGrpSpPr>
      <p:grpSpPr>
        <a:xfrm>
          <a:off x="0" y="0"/>
          <a:ext cx="0" cy="0"/>
          <a:chOff x="0" y="0"/>
          <a:chExt cx="0" cy="0"/>
        </a:xfrm>
      </p:grpSpPr>
      <p:sp>
        <p:nvSpPr>
          <p:cNvPr id="148" name="Google Shape;148;p1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Needs Assessment</a:t>
            </a:r>
            <a:endParaRPr/>
          </a:p>
        </p:txBody>
      </p:sp>
      <p:pic>
        <p:nvPicPr>
          <p:cNvPr id="149" name="Google Shape;149;p18"/>
          <p:cNvPicPr preferRelativeResize="0"/>
          <p:nvPr/>
        </p:nvPicPr>
        <p:blipFill>
          <a:blip r:embed="rId3">
            <a:alphaModFix/>
          </a:blip>
          <a:stretch>
            <a:fillRect/>
          </a:stretch>
        </p:blipFill>
        <p:spPr>
          <a:xfrm>
            <a:off x="6845150" y="2841050"/>
            <a:ext cx="1997650" cy="1997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36"/>
          <p:cNvSpPr/>
          <p:nvPr/>
        </p:nvSpPr>
        <p:spPr>
          <a:xfrm>
            <a:off x="0" y="0"/>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6"/>
          <p:cNvSpPr txBox="1"/>
          <p:nvPr>
            <p:ph type="title"/>
          </p:nvPr>
        </p:nvSpPr>
        <p:spPr>
          <a:xfrm>
            <a:off x="465175" y="1318650"/>
            <a:ext cx="35658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rPr>
              <a:t>Questions?</a:t>
            </a:r>
            <a:endParaRPr sz="4800">
              <a:solidFill>
                <a:srgbClr val="FFFFFF"/>
              </a:solidFill>
            </a:endParaRPr>
          </a:p>
        </p:txBody>
      </p:sp>
      <p:pic>
        <p:nvPicPr>
          <p:cNvPr id="337" name="Google Shape;337;p36"/>
          <p:cNvPicPr preferRelativeResize="0"/>
          <p:nvPr/>
        </p:nvPicPr>
        <p:blipFill>
          <a:blip r:embed="rId3">
            <a:alphaModFix/>
          </a:blip>
          <a:stretch>
            <a:fillRect/>
          </a:stretch>
        </p:blipFill>
        <p:spPr>
          <a:xfrm>
            <a:off x="5023900" y="1189100"/>
            <a:ext cx="3688600" cy="368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7"/>
          <p:cNvSpPr txBox="1"/>
          <p:nvPr>
            <p:ph type="title"/>
          </p:nvPr>
        </p:nvSpPr>
        <p:spPr>
          <a:xfrm>
            <a:off x="0" y="0"/>
            <a:ext cx="9144000" cy="5352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References</a:t>
            </a:r>
            <a:endParaRPr>
              <a:solidFill>
                <a:srgbClr val="FFFFFF"/>
              </a:solidFill>
            </a:endParaRPr>
          </a:p>
        </p:txBody>
      </p:sp>
      <p:sp>
        <p:nvSpPr>
          <p:cNvPr id="343" name="Google Shape;343;p37"/>
          <p:cNvSpPr/>
          <p:nvPr/>
        </p:nvSpPr>
        <p:spPr>
          <a:xfrm>
            <a:off x="830000" y="1156975"/>
            <a:ext cx="792300" cy="113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7"/>
          <p:cNvSpPr txBox="1"/>
          <p:nvPr>
            <p:ph idx="1" type="body"/>
          </p:nvPr>
        </p:nvSpPr>
        <p:spPr>
          <a:xfrm>
            <a:off x="429825" y="778950"/>
            <a:ext cx="8476200" cy="34848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3"/>
              </a:rPr>
              <a:t>https://www.unhcr.org/venezuela-emergency.html</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4"/>
              </a:rPr>
              <a:t>https://s3.amazonaws.com/unhcrsharedmedia/2018/RMRP_Venezuela_2019_OnlineVersion.pdf</a:t>
            </a:r>
            <a:r>
              <a:rPr lang="en"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5"/>
              </a:rPr>
              <a:t>https://www.unhcr.org/news/press/2018/11/5be4192b4/number-refugees-migrants-venezuela-reaches-3-million.html</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6"/>
              </a:rPr>
              <a:t>http://media.wix.com/ugd/f85b85_cc8c132e31014d91b108f8dba524fb86.pdf</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7"/>
              </a:rPr>
              <a:t>https://resource-allocation.biomedcentral.com/articles/10.1186/s12962-018-0110-2</a:t>
            </a:r>
            <a:endParaRPr sz="1800">
              <a:solidFill>
                <a:srgbClr val="000000"/>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8"/>
              </a:rPr>
              <a:t>https://www.crs.org/sites/default/files/tools-research/a4_case_study_remind_final_online.pdf</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9"/>
              </a:rPr>
              <a:t>https://resource-allocation.biomedcentral.com/articles/10.1186/s12962-018-0110-2</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AutoNum type="arabicPeriod"/>
            </a:pPr>
            <a:r>
              <a:rPr lang="en" sz="1800" u="sng">
                <a:solidFill>
                  <a:schemeClr val="accent5"/>
                </a:solidFill>
                <a:latin typeface="Arial"/>
                <a:ea typeface="Arial"/>
                <a:cs typeface="Arial"/>
                <a:sym typeface="Arial"/>
                <a:hlinkClick r:id="rId10"/>
              </a:rPr>
              <a:t>http://www.cucuta-nortedesantander.gov.co/noticias-735287/administracion-municipal-mantendra-conectividad-de-zonas</a:t>
            </a:r>
            <a:endParaRPr sz="18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3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Appendices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39"/>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Registration Form</a:t>
            </a:r>
            <a:endParaRPr b="1" sz="1800">
              <a:latin typeface="Lato"/>
              <a:ea typeface="Lato"/>
              <a:cs typeface="Lato"/>
              <a:sym typeface="Lato"/>
            </a:endParaRPr>
          </a:p>
        </p:txBody>
      </p:sp>
      <p:pic>
        <p:nvPicPr>
          <p:cNvPr id="355" name="Google Shape;355;p39"/>
          <p:cNvPicPr preferRelativeResize="0"/>
          <p:nvPr/>
        </p:nvPicPr>
        <p:blipFill rotWithShape="1">
          <a:blip r:embed="rId3">
            <a:alphaModFix/>
          </a:blip>
          <a:srcRect b="0" l="0" r="0" t="5365"/>
          <a:stretch/>
        </p:blipFill>
        <p:spPr>
          <a:xfrm>
            <a:off x="2427952" y="45500"/>
            <a:ext cx="4394148" cy="4945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0"/>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Children &lt; 5</a:t>
            </a:r>
            <a:endParaRPr b="1" sz="1800">
              <a:latin typeface="Lato"/>
              <a:ea typeface="Lato"/>
              <a:cs typeface="Lato"/>
              <a:sym typeface="Lato"/>
            </a:endParaRPr>
          </a:p>
        </p:txBody>
      </p:sp>
      <p:pic>
        <p:nvPicPr>
          <p:cNvPr id="361" name="Google Shape;361;p40"/>
          <p:cNvPicPr preferRelativeResize="0"/>
          <p:nvPr/>
        </p:nvPicPr>
        <p:blipFill rotWithShape="1">
          <a:blip r:embed="rId3">
            <a:alphaModFix/>
          </a:blip>
          <a:srcRect b="0" l="0" r="0" t="5285"/>
          <a:stretch/>
        </p:blipFill>
        <p:spPr>
          <a:xfrm>
            <a:off x="1125925" y="453550"/>
            <a:ext cx="7188725" cy="4496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1"/>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Antenatal Care</a:t>
            </a:r>
            <a:endParaRPr b="1" sz="1800">
              <a:latin typeface="Lato"/>
              <a:ea typeface="Lato"/>
              <a:cs typeface="Lato"/>
              <a:sym typeface="Lato"/>
            </a:endParaRPr>
          </a:p>
        </p:txBody>
      </p:sp>
      <p:pic>
        <p:nvPicPr>
          <p:cNvPr id="367" name="Google Shape;367;p41"/>
          <p:cNvPicPr preferRelativeResize="0"/>
          <p:nvPr/>
        </p:nvPicPr>
        <p:blipFill rotWithShape="1">
          <a:blip r:embed="rId3">
            <a:alphaModFix/>
          </a:blip>
          <a:srcRect b="0" l="0" r="0" t="4552"/>
          <a:stretch/>
        </p:blipFill>
        <p:spPr>
          <a:xfrm>
            <a:off x="2699212" y="0"/>
            <a:ext cx="6444788" cy="5102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42"/>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Family Planning</a:t>
            </a:r>
            <a:endParaRPr b="1" sz="1800">
              <a:latin typeface="Lato"/>
              <a:ea typeface="Lato"/>
              <a:cs typeface="Lato"/>
              <a:sym typeface="Lato"/>
            </a:endParaRPr>
          </a:p>
        </p:txBody>
      </p:sp>
      <p:pic>
        <p:nvPicPr>
          <p:cNvPr id="373" name="Google Shape;373;p42"/>
          <p:cNvPicPr preferRelativeResize="0"/>
          <p:nvPr/>
        </p:nvPicPr>
        <p:blipFill>
          <a:blip r:embed="rId3">
            <a:alphaModFix/>
          </a:blip>
          <a:stretch>
            <a:fillRect/>
          </a:stretch>
        </p:blipFill>
        <p:spPr>
          <a:xfrm>
            <a:off x="3861875" y="0"/>
            <a:ext cx="3870958" cy="48386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43"/>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STI </a:t>
            </a:r>
            <a:r>
              <a:rPr b="1" lang="en" sz="1800">
                <a:latin typeface="Lato"/>
                <a:ea typeface="Lato"/>
                <a:cs typeface="Lato"/>
                <a:sym typeface="Lato"/>
              </a:rPr>
              <a:t>Form</a:t>
            </a:r>
            <a:endParaRPr b="1" sz="1800">
              <a:latin typeface="Lato"/>
              <a:ea typeface="Lato"/>
              <a:cs typeface="Lato"/>
              <a:sym typeface="Lato"/>
            </a:endParaRPr>
          </a:p>
        </p:txBody>
      </p:sp>
      <p:pic>
        <p:nvPicPr>
          <p:cNvPr id="379" name="Google Shape;379;p43"/>
          <p:cNvPicPr preferRelativeResize="0"/>
          <p:nvPr/>
        </p:nvPicPr>
        <p:blipFill rotWithShape="1">
          <a:blip r:embed="rId3">
            <a:alphaModFix/>
          </a:blip>
          <a:srcRect b="3668" l="0" r="0" t="3918"/>
          <a:stretch/>
        </p:blipFill>
        <p:spPr>
          <a:xfrm>
            <a:off x="2491450" y="22750"/>
            <a:ext cx="4566101" cy="509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44"/>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Gender-Based Violence</a:t>
            </a:r>
            <a:r>
              <a:rPr b="1" lang="en" sz="1800">
                <a:latin typeface="Lato"/>
                <a:ea typeface="Lato"/>
                <a:cs typeface="Lato"/>
                <a:sym typeface="Lato"/>
              </a:rPr>
              <a:t> Form</a:t>
            </a:r>
            <a:endParaRPr b="1" sz="1800">
              <a:latin typeface="Lato"/>
              <a:ea typeface="Lato"/>
              <a:cs typeface="Lato"/>
              <a:sym typeface="Lato"/>
            </a:endParaRPr>
          </a:p>
        </p:txBody>
      </p:sp>
      <p:pic>
        <p:nvPicPr>
          <p:cNvPr id="385" name="Google Shape;385;p44"/>
          <p:cNvPicPr preferRelativeResize="0"/>
          <p:nvPr/>
        </p:nvPicPr>
        <p:blipFill rotWithShape="1">
          <a:blip r:embed="rId3">
            <a:alphaModFix/>
          </a:blip>
          <a:srcRect b="4524" l="0" r="0" t="5157"/>
          <a:stretch/>
        </p:blipFill>
        <p:spPr>
          <a:xfrm>
            <a:off x="3246900" y="45500"/>
            <a:ext cx="4659201" cy="5052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5"/>
          <p:cNvSpPr txBox="1"/>
          <p:nvPr/>
        </p:nvSpPr>
        <p:spPr>
          <a:xfrm>
            <a:off x="104000" y="45500"/>
            <a:ext cx="32907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Abortion Care</a:t>
            </a:r>
            <a:r>
              <a:rPr b="1" lang="en" sz="1800">
                <a:latin typeface="Lato"/>
                <a:ea typeface="Lato"/>
                <a:cs typeface="Lato"/>
                <a:sym typeface="Lato"/>
              </a:rPr>
              <a:t> Form</a:t>
            </a:r>
            <a:endParaRPr b="1" sz="1800">
              <a:latin typeface="Lato"/>
              <a:ea typeface="Lato"/>
              <a:cs typeface="Lato"/>
              <a:sym typeface="Lato"/>
            </a:endParaRPr>
          </a:p>
        </p:txBody>
      </p:sp>
      <p:pic>
        <p:nvPicPr>
          <p:cNvPr id="391" name="Google Shape;391;p45"/>
          <p:cNvPicPr preferRelativeResize="0"/>
          <p:nvPr/>
        </p:nvPicPr>
        <p:blipFill rotWithShape="1">
          <a:blip r:embed="rId3">
            <a:alphaModFix/>
          </a:blip>
          <a:srcRect b="4093" l="0" r="0" t="3918"/>
          <a:stretch/>
        </p:blipFill>
        <p:spPr>
          <a:xfrm>
            <a:off x="2374575" y="22750"/>
            <a:ext cx="5001887" cy="509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153" name="Shape 153"/>
        <p:cNvGrpSpPr/>
        <p:nvPr/>
      </p:nvGrpSpPr>
      <p:grpSpPr>
        <a:xfrm>
          <a:off x="0" y="0"/>
          <a:ext cx="0" cy="0"/>
          <a:chOff x="0" y="0"/>
          <a:chExt cx="0" cy="0"/>
        </a:xfrm>
      </p:grpSpPr>
      <p:sp>
        <p:nvSpPr>
          <p:cNvPr id="154" name="Google Shape;154;p19"/>
          <p:cNvSpPr txBox="1"/>
          <p:nvPr>
            <p:ph type="title"/>
          </p:nvPr>
        </p:nvSpPr>
        <p:spPr>
          <a:xfrm>
            <a:off x="0" y="108925"/>
            <a:ext cx="9144000" cy="126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FFFFFF"/>
                </a:solidFill>
              </a:rPr>
              <a:t>Since </a:t>
            </a:r>
            <a:r>
              <a:rPr lang="en" sz="2500">
                <a:solidFill>
                  <a:srgbClr val="FFFFFF"/>
                </a:solidFill>
              </a:rPr>
              <a:t>2014, over 3 million refugees have left Venezuela due to ongoing political and economic crises</a:t>
            </a:r>
            <a:endParaRPr sz="2500">
              <a:solidFill>
                <a:srgbClr val="FFFFFF"/>
              </a:solidFill>
            </a:endParaRPr>
          </a:p>
          <a:p>
            <a:pPr indent="0" lvl="0" marL="0" rtl="0" algn="l">
              <a:spcBef>
                <a:spcPts val="0"/>
              </a:spcBef>
              <a:spcAft>
                <a:spcPts val="0"/>
              </a:spcAft>
              <a:buNone/>
            </a:pPr>
            <a:r>
              <a:t/>
            </a:r>
            <a:endParaRPr sz="2700">
              <a:solidFill>
                <a:srgbClr val="FFFFFF"/>
              </a:solidFill>
            </a:endParaRPr>
          </a:p>
        </p:txBody>
      </p:sp>
      <p:sp>
        <p:nvSpPr>
          <p:cNvPr id="155" name="Google Shape;155;p19"/>
          <p:cNvSpPr txBox="1"/>
          <p:nvPr/>
        </p:nvSpPr>
        <p:spPr>
          <a:xfrm>
            <a:off x="4775900" y="4681450"/>
            <a:ext cx="42786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latin typeface="Lato"/>
                <a:ea typeface="Lato"/>
                <a:cs typeface="Lato"/>
                <a:sym typeface="Lato"/>
              </a:rPr>
              <a:t>Source: </a:t>
            </a:r>
            <a:r>
              <a:rPr lang="en" sz="700">
                <a:latin typeface="Lato"/>
                <a:ea typeface="Lato"/>
                <a:cs typeface="Lato"/>
                <a:sym typeface="Lato"/>
              </a:rPr>
              <a:t>https://s3.amazonaws.com/unhcrsharedmedia/2018/RMRP_Venezuela_2019_OnlineVersion.pdf</a:t>
            </a:r>
            <a:endParaRPr/>
          </a:p>
        </p:txBody>
      </p:sp>
      <p:sp>
        <p:nvSpPr>
          <p:cNvPr id="156" name="Google Shape;156;p19"/>
          <p:cNvSpPr txBox="1"/>
          <p:nvPr>
            <p:ph idx="4294967295" type="subTitle"/>
          </p:nvPr>
        </p:nvSpPr>
        <p:spPr>
          <a:xfrm>
            <a:off x="1480750" y="1443225"/>
            <a:ext cx="3718500" cy="325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rPr>
              <a:t>Deep economic and political crises marked by scarcity of basic goods and medicine created an exodus of Venezuelans </a:t>
            </a:r>
            <a:r>
              <a:rPr lang="en" sz="1400">
                <a:solidFill>
                  <a:schemeClr val="lt1"/>
                </a:solidFill>
              </a:rPr>
              <a:t>fleeing to neighboring countries and beyond.</a:t>
            </a:r>
            <a:endParaRPr sz="1400">
              <a:solidFill>
                <a:schemeClr val="lt1"/>
              </a:solidFill>
            </a:endParaRPr>
          </a:p>
          <a:p>
            <a:pPr indent="0" lvl="0" marL="0" rtl="0" algn="l">
              <a:spcBef>
                <a:spcPts val="1600"/>
              </a:spcBef>
              <a:spcAft>
                <a:spcPts val="0"/>
              </a:spcAft>
              <a:buNone/>
            </a:pPr>
            <a:r>
              <a:rPr lang="en" sz="1400">
                <a:solidFill>
                  <a:schemeClr val="lt1"/>
                </a:solidFill>
              </a:rPr>
              <a:t>Venezuelans lack guaranteed access to basic rights due to lack of legal documentation, and permission to stay in </a:t>
            </a:r>
            <a:r>
              <a:rPr lang="en" sz="1400">
                <a:solidFill>
                  <a:schemeClr val="lt1"/>
                </a:solidFill>
              </a:rPr>
              <a:t>neighboring</a:t>
            </a:r>
            <a:r>
              <a:rPr lang="en" sz="1400">
                <a:solidFill>
                  <a:schemeClr val="lt1"/>
                </a:solidFill>
              </a:rPr>
              <a:t> countries.</a:t>
            </a:r>
            <a:endParaRPr sz="1400">
              <a:solidFill>
                <a:schemeClr val="lt1"/>
              </a:solidFill>
            </a:endParaRPr>
          </a:p>
          <a:p>
            <a:pPr indent="0" lvl="0" marL="0" rtl="0" algn="l">
              <a:spcBef>
                <a:spcPts val="1600"/>
              </a:spcBef>
              <a:spcAft>
                <a:spcPts val="0"/>
              </a:spcAft>
              <a:buNone/>
            </a:pPr>
            <a:r>
              <a:rPr lang="en" sz="1400">
                <a:solidFill>
                  <a:schemeClr val="lt1"/>
                </a:solidFill>
              </a:rPr>
              <a:t>Colombia has received &gt;1 million refugees and migrants from Venezuela, with ~37,000 crossing into Colombia per day.</a:t>
            </a:r>
            <a:endParaRPr sz="1400">
              <a:solidFill>
                <a:schemeClr val="lt1"/>
              </a:solidFill>
            </a:endParaRPr>
          </a:p>
          <a:p>
            <a:pPr indent="0" lvl="0" marL="0" rtl="0" algn="l">
              <a:spcBef>
                <a:spcPts val="1600"/>
              </a:spcBef>
              <a:spcAft>
                <a:spcPts val="1600"/>
              </a:spcAft>
              <a:buNone/>
            </a:pPr>
            <a:r>
              <a:t/>
            </a:r>
            <a:endParaRPr sz="1400">
              <a:solidFill>
                <a:srgbClr val="000000"/>
              </a:solidFill>
            </a:endParaRPr>
          </a:p>
        </p:txBody>
      </p:sp>
      <p:pic>
        <p:nvPicPr>
          <p:cNvPr id="157" name="Google Shape;157;p19"/>
          <p:cNvPicPr preferRelativeResize="0"/>
          <p:nvPr/>
        </p:nvPicPr>
        <p:blipFill>
          <a:blip r:embed="rId3">
            <a:alphaModFix/>
          </a:blip>
          <a:stretch>
            <a:fillRect/>
          </a:stretch>
        </p:blipFill>
        <p:spPr>
          <a:xfrm>
            <a:off x="773625" y="1657700"/>
            <a:ext cx="630936" cy="630936"/>
          </a:xfrm>
          <a:prstGeom prst="rect">
            <a:avLst/>
          </a:prstGeom>
          <a:noFill/>
          <a:ln>
            <a:noFill/>
          </a:ln>
        </p:spPr>
      </p:pic>
      <p:pic>
        <p:nvPicPr>
          <p:cNvPr id="158" name="Google Shape;158;p19"/>
          <p:cNvPicPr preferRelativeResize="0"/>
          <p:nvPr/>
        </p:nvPicPr>
        <p:blipFill>
          <a:blip r:embed="rId4">
            <a:alphaModFix/>
          </a:blip>
          <a:stretch>
            <a:fillRect/>
          </a:stretch>
        </p:blipFill>
        <p:spPr>
          <a:xfrm>
            <a:off x="773625" y="2750911"/>
            <a:ext cx="630936" cy="630936"/>
          </a:xfrm>
          <a:prstGeom prst="rect">
            <a:avLst/>
          </a:prstGeom>
          <a:noFill/>
          <a:ln>
            <a:noFill/>
          </a:ln>
        </p:spPr>
      </p:pic>
      <p:pic>
        <p:nvPicPr>
          <p:cNvPr id="159" name="Google Shape;159;p19"/>
          <p:cNvPicPr preferRelativeResize="0"/>
          <p:nvPr/>
        </p:nvPicPr>
        <p:blipFill>
          <a:blip r:embed="rId5">
            <a:alphaModFix/>
          </a:blip>
          <a:stretch>
            <a:fillRect/>
          </a:stretch>
        </p:blipFill>
        <p:spPr>
          <a:xfrm>
            <a:off x="773625" y="3669950"/>
            <a:ext cx="630936" cy="630936"/>
          </a:xfrm>
          <a:prstGeom prst="rect">
            <a:avLst/>
          </a:prstGeom>
          <a:noFill/>
          <a:ln>
            <a:noFill/>
          </a:ln>
        </p:spPr>
      </p:pic>
      <p:pic>
        <p:nvPicPr>
          <p:cNvPr id="160" name="Google Shape;160;p19"/>
          <p:cNvPicPr preferRelativeResize="0"/>
          <p:nvPr/>
        </p:nvPicPr>
        <p:blipFill rotWithShape="1">
          <a:blip r:embed="rId6">
            <a:alphaModFix/>
          </a:blip>
          <a:srcRect b="2210" l="19185" r="0" t="0"/>
          <a:stretch/>
        </p:blipFill>
        <p:spPr>
          <a:xfrm>
            <a:off x="5275450" y="1581500"/>
            <a:ext cx="2939625" cy="2353799"/>
          </a:xfrm>
          <a:prstGeom prst="rect">
            <a:avLst/>
          </a:prstGeom>
          <a:noFill/>
          <a:ln>
            <a:noFill/>
          </a:ln>
        </p:spPr>
      </p:pic>
      <p:pic>
        <p:nvPicPr>
          <p:cNvPr id="161" name="Google Shape;161;p19"/>
          <p:cNvPicPr preferRelativeResize="0"/>
          <p:nvPr/>
        </p:nvPicPr>
        <p:blipFill>
          <a:blip r:embed="rId7">
            <a:alphaModFix/>
          </a:blip>
          <a:stretch>
            <a:fillRect/>
          </a:stretch>
        </p:blipFill>
        <p:spPr>
          <a:xfrm>
            <a:off x="7073550" y="3046275"/>
            <a:ext cx="1853651" cy="1580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165" name="Shape 165"/>
        <p:cNvGrpSpPr/>
        <p:nvPr/>
      </p:nvGrpSpPr>
      <p:grpSpPr>
        <a:xfrm>
          <a:off x="0" y="0"/>
          <a:ext cx="0" cy="0"/>
          <a:chOff x="0" y="0"/>
          <a:chExt cx="0" cy="0"/>
        </a:xfrm>
      </p:grpSpPr>
      <p:sp>
        <p:nvSpPr>
          <p:cNvPr id="166" name="Google Shape;166;p20"/>
          <p:cNvSpPr txBox="1"/>
          <p:nvPr>
            <p:ph idx="4294967295" type="body"/>
          </p:nvPr>
        </p:nvSpPr>
        <p:spPr>
          <a:xfrm>
            <a:off x="1367775" y="1441200"/>
            <a:ext cx="4557600" cy="22611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FFFFFF"/>
                </a:solidFill>
              </a:rPr>
              <a:t>International Rescue Committee (IRC) Colombia provides reproductive and sexual health services, maternal health services, and referrals to primary care services for children under 5.</a:t>
            </a:r>
            <a:br>
              <a:rPr lang="en" sz="1400">
                <a:solidFill>
                  <a:srgbClr val="FFFFFF"/>
                </a:solidFill>
              </a:rPr>
            </a:br>
            <a:endParaRPr sz="1400">
              <a:solidFill>
                <a:srgbClr val="FFFFFF"/>
              </a:solidFill>
            </a:endParaRPr>
          </a:p>
          <a:p>
            <a:pPr indent="0" lvl="0" marL="0" rtl="0" algn="l">
              <a:lnSpc>
                <a:spcPct val="100000"/>
              </a:lnSpc>
              <a:spcBef>
                <a:spcPts val="1000"/>
              </a:spcBef>
              <a:spcAft>
                <a:spcPts val="0"/>
              </a:spcAft>
              <a:buNone/>
            </a:pPr>
            <a:r>
              <a:rPr b="1" lang="en" sz="1400">
                <a:solidFill>
                  <a:schemeClr val="lt1"/>
                </a:solidFill>
              </a:rPr>
              <a:t>Use Case:</a:t>
            </a:r>
            <a:r>
              <a:rPr lang="en" sz="1400">
                <a:solidFill>
                  <a:schemeClr val="lt1"/>
                </a:solidFill>
              </a:rPr>
              <a:t> Clinicians and health workers providing care to refugees in IRC health clinics in </a:t>
            </a:r>
            <a:r>
              <a:rPr lang="en" sz="1400">
                <a:solidFill>
                  <a:schemeClr val="lt1"/>
                </a:solidFill>
              </a:rPr>
              <a:t>Cúcuta, Colombia</a:t>
            </a:r>
            <a:endParaRPr sz="1400">
              <a:solidFill>
                <a:schemeClr val="lt1"/>
              </a:solidFill>
            </a:endParaRPr>
          </a:p>
          <a:p>
            <a:pPr indent="0" lvl="0" marL="0" rtl="0" algn="l">
              <a:lnSpc>
                <a:spcPct val="100000"/>
              </a:lnSpc>
              <a:spcBef>
                <a:spcPts val="1000"/>
              </a:spcBef>
              <a:spcAft>
                <a:spcPts val="0"/>
              </a:spcAft>
              <a:buNone/>
            </a:pPr>
            <a:r>
              <a:t/>
            </a:r>
            <a:endParaRPr sz="1400">
              <a:solidFill>
                <a:srgbClr val="FFFFFF"/>
              </a:solidFill>
            </a:endParaRPr>
          </a:p>
          <a:p>
            <a:pPr indent="0" lvl="0" marL="0" rtl="0" algn="l">
              <a:lnSpc>
                <a:spcPct val="100000"/>
              </a:lnSpc>
              <a:spcBef>
                <a:spcPts val="1000"/>
              </a:spcBef>
              <a:spcAft>
                <a:spcPts val="0"/>
              </a:spcAft>
              <a:buNone/>
            </a:pPr>
            <a:r>
              <a:rPr lang="en" sz="1400">
                <a:solidFill>
                  <a:srgbClr val="FFFFFF"/>
                </a:solidFill>
              </a:rPr>
              <a:t>Collaborating with TecSalúd, our team developed an app  to help IRC workers in Cúcuta update their </a:t>
            </a:r>
            <a:r>
              <a:rPr lang="en" sz="1400">
                <a:solidFill>
                  <a:srgbClr val="FFFFFF"/>
                </a:solidFill>
              </a:rPr>
              <a:t>previous</a:t>
            </a:r>
            <a:r>
              <a:rPr lang="en" sz="1400">
                <a:solidFill>
                  <a:srgbClr val="FFFFFF"/>
                </a:solidFill>
              </a:rPr>
              <a:t> data collection methods: paper and Excel</a:t>
            </a:r>
            <a:endParaRPr sz="1400">
              <a:solidFill>
                <a:srgbClr val="FFFFFF"/>
              </a:solidFill>
            </a:endParaRPr>
          </a:p>
          <a:p>
            <a:pPr indent="0" lvl="0" marL="0" rtl="0" algn="l">
              <a:lnSpc>
                <a:spcPct val="100000"/>
              </a:lnSpc>
              <a:spcBef>
                <a:spcPts val="1000"/>
              </a:spcBef>
              <a:spcAft>
                <a:spcPts val="0"/>
              </a:spcAft>
              <a:buNone/>
            </a:pPr>
            <a:r>
              <a:t/>
            </a:r>
            <a:endParaRPr sz="1400">
              <a:solidFill>
                <a:srgbClr val="FFFFFF"/>
              </a:solidFill>
            </a:endParaRPr>
          </a:p>
          <a:p>
            <a:pPr indent="0" lvl="0" marL="0" rtl="0" algn="l">
              <a:lnSpc>
                <a:spcPct val="100000"/>
              </a:lnSpc>
              <a:spcBef>
                <a:spcPts val="1000"/>
              </a:spcBef>
              <a:spcAft>
                <a:spcPts val="1000"/>
              </a:spcAft>
              <a:buNone/>
            </a:pPr>
            <a:r>
              <a:t/>
            </a:r>
            <a:endParaRPr sz="1400">
              <a:solidFill>
                <a:srgbClr val="FFFFFF"/>
              </a:solidFill>
            </a:endParaRPr>
          </a:p>
        </p:txBody>
      </p:sp>
      <p:pic>
        <p:nvPicPr>
          <p:cNvPr id="167" name="Google Shape;167;p20"/>
          <p:cNvPicPr preferRelativeResize="0"/>
          <p:nvPr/>
        </p:nvPicPr>
        <p:blipFill>
          <a:blip r:embed="rId3">
            <a:alphaModFix/>
          </a:blip>
          <a:stretch>
            <a:fillRect/>
          </a:stretch>
        </p:blipFill>
        <p:spPr>
          <a:xfrm>
            <a:off x="5982600" y="2107724"/>
            <a:ext cx="3052500" cy="1782034"/>
          </a:xfrm>
          <a:prstGeom prst="rect">
            <a:avLst/>
          </a:prstGeom>
          <a:noFill/>
          <a:ln>
            <a:noFill/>
          </a:ln>
        </p:spPr>
      </p:pic>
      <p:sp>
        <p:nvSpPr>
          <p:cNvPr id="168" name="Google Shape;168;p20"/>
          <p:cNvSpPr txBox="1"/>
          <p:nvPr/>
        </p:nvSpPr>
        <p:spPr>
          <a:xfrm>
            <a:off x="5982600" y="3889750"/>
            <a:ext cx="3052500" cy="2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latin typeface="Lato"/>
                <a:ea typeface="Lato"/>
                <a:cs typeface="Lato"/>
                <a:sym typeface="Lato"/>
              </a:rPr>
              <a:t>Source: https://www.worldatlas.com/sa/co/nsa/where-is-cucuta.html</a:t>
            </a:r>
            <a:endParaRPr sz="700">
              <a:latin typeface="Lato"/>
              <a:ea typeface="Lato"/>
              <a:cs typeface="Lato"/>
              <a:sym typeface="Lato"/>
            </a:endParaRPr>
          </a:p>
        </p:txBody>
      </p:sp>
      <p:pic>
        <p:nvPicPr>
          <p:cNvPr id="169" name="Google Shape;169;p20"/>
          <p:cNvPicPr preferRelativeResize="0"/>
          <p:nvPr/>
        </p:nvPicPr>
        <p:blipFill rotWithShape="1">
          <a:blip r:embed="rId4">
            <a:alphaModFix/>
          </a:blip>
          <a:srcRect b="2543" l="0" r="0" t="1487"/>
          <a:stretch/>
        </p:blipFill>
        <p:spPr>
          <a:xfrm>
            <a:off x="457200" y="78400"/>
            <a:ext cx="795525" cy="1023225"/>
          </a:xfrm>
          <a:prstGeom prst="rect">
            <a:avLst/>
          </a:prstGeom>
          <a:noFill/>
          <a:ln>
            <a:noFill/>
          </a:ln>
        </p:spPr>
      </p:pic>
      <p:sp>
        <p:nvSpPr>
          <p:cNvPr id="170" name="Google Shape;170;p20"/>
          <p:cNvSpPr/>
          <p:nvPr/>
        </p:nvSpPr>
        <p:spPr>
          <a:xfrm>
            <a:off x="7184550" y="1745525"/>
            <a:ext cx="1654500" cy="760500"/>
          </a:xfrm>
          <a:prstGeom prst="wedgeRoundRectCallout">
            <a:avLst>
              <a:gd fmla="val -20833" name="adj1"/>
              <a:gd fmla="val 62500" name="adj2"/>
              <a:gd fmla="val 0" name="adj3"/>
            </a:avLst>
          </a:prstGeom>
          <a:solidFill>
            <a:schemeClr val="lt2"/>
          </a:solidFill>
          <a:ln cap="flat" cmpd="sng" w="9525">
            <a:solidFill>
              <a:schemeClr val="dk1"/>
            </a:solidFill>
            <a:prstDash val="solid"/>
            <a:round/>
            <a:headEnd len="sm" w="sm" type="none"/>
            <a:tailEnd len="sm" w="sm" type="none"/>
          </a:ln>
        </p:spPr>
        <p:txBody>
          <a:bodyPr anchorCtr="0" anchor="ctr" bIns="0" lIns="0" spcFirstLastPara="1" rIns="0" wrap="square" tIns="91425">
            <a:noAutofit/>
          </a:bodyPr>
          <a:lstStyle/>
          <a:p>
            <a:pPr indent="0" lvl="0" marL="0" rtl="0" algn="l">
              <a:spcBef>
                <a:spcPts val="0"/>
              </a:spcBef>
              <a:spcAft>
                <a:spcPts val="1000"/>
              </a:spcAft>
              <a:buClr>
                <a:srgbClr val="000000"/>
              </a:buClr>
              <a:buSzPts val="1100"/>
              <a:buFont typeface="Arial"/>
              <a:buNone/>
            </a:pPr>
            <a:r>
              <a:rPr b="1" lang="en" sz="1100">
                <a:solidFill>
                  <a:schemeClr val="accent1"/>
                </a:solidFill>
                <a:latin typeface="Lato"/>
                <a:ea typeface="Lato"/>
                <a:cs typeface="Lato"/>
                <a:sym typeface="Lato"/>
              </a:rPr>
              <a:t>Working in Cúcuta, the principal crossing site on the Colombia-Venezuela border.</a:t>
            </a:r>
            <a:endParaRPr b="1" sz="1100"/>
          </a:p>
        </p:txBody>
      </p:sp>
      <p:sp>
        <p:nvSpPr>
          <p:cNvPr id="171" name="Google Shape;171;p20"/>
          <p:cNvSpPr txBox="1"/>
          <p:nvPr/>
        </p:nvSpPr>
        <p:spPr>
          <a:xfrm>
            <a:off x="1252725" y="130350"/>
            <a:ext cx="7320600" cy="9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Lato"/>
                <a:ea typeface="Lato"/>
                <a:cs typeface="Lato"/>
                <a:sym typeface="Lato"/>
              </a:rPr>
              <a:t>IRC’s health workers need a digital solution to improve data quality and case management</a:t>
            </a:r>
            <a:endParaRPr sz="2400">
              <a:solidFill>
                <a:srgbClr val="FFFFFF"/>
              </a:solidFill>
            </a:endParaRPr>
          </a:p>
        </p:txBody>
      </p:sp>
      <p:pic>
        <p:nvPicPr>
          <p:cNvPr id="172" name="Google Shape;172;p20"/>
          <p:cNvPicPr preferRelativeResize="0"/>
          <p:nvPr/>
        </p:nvPicPr>
        <p:blipFill>
          <a:blip r:embed="rId5">
            <a:alphaModFix/>
          </a:blip>
          <a:stretch>
            <a:fillRect/>
          </a:stretch>
        </p:blipFill>
        <p:spPr>
          <a:xfrm>
            <a:off x="679625" y="3503625"/>
            <a:ext cx="630936" cy="630936"/>
          </a:xfrm>
          <a:prstGeom prst="rect">
            <a:avLst/>
          </a:prstGeom>
          <a:noFill/>
          <a:ln>
            <a:noFill/>
          </a:ln>
        </p:spPr>
      </p:pic>
      <p:pic>
        <p:nvPicPr>
          <p:cNvPr id="173" name="Google Shape;173;p20"/>
          <p:cNvPicPr preferRelativeResize="0"/>
          <p:nvPr/>
        </p:nvPicPr>
        <p:blipFill>
          <a:blip r:embed="rId6">
            <a:alphaModFix/>
          </a:blip>
          <a:stretch>
            <a:fillRect/>
          </a:stretch>
        </p:blipFill>
        <p:spPr>
          <a:xfrm>
            <a:off x="692272" y="1698748"/>
            <a:ext cx="630936" cy="630936"/>
          </a:xfrm>
          <a:prstGeom prst="rect">
            <a:avLst/>
          </a:prstGeom>
          <a:noFill/>
          <a:ln>
            <a:noFill/>
          </a:ln>
        </p:spPr>
      </p:pic>
      <p:pic>
        <p:nvPicPr>
          <p:cNvPr id="174" name="Google Shape;174;p20"/>
          <p:cNvPicPr preferRelativeResize="0"/>
          <p:nvPr/>
        </p:nvPicPr>
        <p:blipFill>
          <a:blip r:embed="rId7">
            <a:alphaModFix/>
          </a:blip>
          <a:stretch>
            <a:fillRect/>
          </a:stretch>
        </p:blipFill>
        <p:spPr>
          <a:xfrm>
            <a:off x="693338" y="2696975"/>
            <a:ext cx="603504" cy="6035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8" name="Shape 178"/>
        <p:cNvGrpSpPr/>
        <p:nvPr/>
      </p:nvGrpSpPr>
      <p:grpSpPr>
        <a:xfrm>
          <a:off x="0" y="0"/>
          <a:ext cx="0" cy="0"/>
          <a:chOff x="0" y="0"/>
          <a:chExt cx="0" cy="0"/>
        </a:xfrm>
      </p:grpSpPr>
      <p:sp>
        <p:nvSpPr>
          <p:cNvPr id="179" name="Google Shape;179;p21"/>
          <p:cNvSpPr/>
          <p:nvPr/>
        </p:nvSpPr>
        <p:spPr>
          <a:xfrm>
            <a:off x="800150" y="959625"/>
            <a:ext cx="935100" cy="26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21" title="Chart"/>
          <p:cNvPicPr preferRelativeResize="0"/>
          <p:nvPr/>
        </p:nvPicPr>
        <p:blipFill rotWithShape="1">
          <a:blip r:embed="rId3">
            <a:alphaModFix/>
          </a:blip>
          <a:srcRect b="4504" l="3212" r="11354" t="16878"/>
          <a:stretch/>
        </p:blipFill>
        <p:spPr>
          <a:xfrm>
            <a:off x="319950" y="1076725"/>
            <a:ext cx="4507650" cy="2723249"/>
          </a:xfrm>
          <a:prstGeom prst="rect">
            <a:avLst/>
          </a:prstGeom>
          <a:noFill/>
          <a:ln>
            <a:noFill/>
          </a:ln>
        </p:spPr>
      </p:pic>
      <p:sp>
        <p:nvSpPr>
          <p:cNvPr id="181" name="Google Shape;181;p21"/>
          <p:cNvSpPr txBox="1"/>
          <p:nvPr>
            <p:ph idx="1" type="body"/>
          </p:nvPr>
        </p:nvSpPr>
        <p:spPr>
          <a:xfrm>
            <a:off x="1391725" y="3694075"/>
            <a:ext cx="1044600" cy="269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800">
                <a:solidFill>
                  <a:srgbClr val="000000"/>
                </a:solidFill>
              </a:rPr>
              <a:t>Infectious disease</a:t>
            </a:r>
            <a:endParaRPr sz="800">
              <a:solidFill>
                <a:srgbClr val="000000"/>
              </a:solidFill>
            </a:endParaRPr>
          </a:p>
        </p:txBody>
      </p:sp>
      <p:sp>
        <p:nvSpPr>
          <p:cNvPr id="182" name="Google Shape;182;p21"/>
          <p:cNvSpPr txBox="1"/>
          <p:nvPr>
            <p:ph idx="4294967295" type="subTitle"/>
          </p:nvPr>
        </p:nvSpPr>
        <p:spPr>
          <a:xfrm>
            <a:off x="2290000" y="3694063"/>
            <a:ext cx="1044600" cy="269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800">
                <a:solidFill>
                  <a:srgbClr val="000000"/>
                </a:solidFill>
              </a:rPr>
              <a:t>Child health</a:t>
            </a:r>
            <a:endParaRPr sz="800">
              <a:solidFill>
                <a:srgbClr val="000000"/>
              </a:solidFill>
            </a:endParaRPr>
          </a:p>
        </p:txBody>
      </p:sp>
      <p:sp>
        <p:nvSpPr>
          <p:cNvPr id="183" name="Google Shape;183;p21"/>
          <p:cNvSpPr txBox="1"/>
          <p:nvPr>
            <p:ph idx="4294967295" type="subTitle"/>
          </p:nvPr>
        </p:nvSpPr>
        <p:spPr>
          <a:xfrm>
            <a:off x="3000575" y="3694075"/>
            <a:ext cx="908100" cy="269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800">
                <a:solidFill>
                  <a:srgbClr val="000000"/>
                </a:solidFill>
              </a:rPr>
              <a:t>Family planning </a:t>
            </a:r>
            <a:endParaRPr sz="800">
              <a:solidFill>
                <a:srgbClr val="000000"/>
              </a:solidFill>
            </a:endParaRPr>
          </a:p>
        </p:txBody>
      </p:sp>
      <p:sp>
        <p:nvSpPr>
          <p:cNvPr id="184" name="Google Shape;184;p21"/>
          <p:cNvSpPr txBox="1"/>
          <p:nvPr>
            <p:ph idx="4294967295" type="subTitle"/>
          </p:nvPr>
        </p:nvSpPr>
        <p:spPr>
          <a:xfrm>
            <a:off x="4010900" y="3694075"/>
            <a:ext cx="528900" cy="269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800">
                <a:solidFill>
                  <a:srgbClr val="000000"/>
                </a:solidFill>
              </a:rPr>
              <a:t>Other</a:t>
            </a:r>
            <a:endParaRPr sz="800">
              <a:solidFill>
                <a:srgbClr val="000000"/>
              </a:solidFill>
            </a:endParaRPr>
          </a:p>
        </p:txBody>
      </p:sp>
      <p:sp>
        <p:nvSpPr>
          <p:cNvPr id="185" name="Google Shape;185;p21"/>
          <p:cNvSpPr txBox="1"/>
          <p:nvPr/>
        </p:nvSpPr>
        <p:spPr>
          <a:xfrm>
            <a:off x="-124100" y="3984250"/>
            <a:ext cx="5171100" cy="1036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000"/>
              </a:spcAft>
              <a:buNone/>
            </a:pPr>
            <a:r>
              <a:rPr lang="en" sz="1300">
                <a:solidFill>
                  <a:schemeClr val="accent1"/>
                </a:solidFill>
                <a:latin typeface="Lato"/>
                <a:ea typeface="Lato"/>
                <a:cs typeface="Lato"/>
                <a:sym typeface="Lato"/>
              </a:rPr>
              <a:t>In a recent assessment of 133  international mHealth applications designed for frontline health workers, </a:t>
            </a:r>
            <a:r>
              <a:rPr b="1" lang="en" sz="1300">
                <a:solidFill>
                  <a:schemeClr val="dk1"/>
                </a:solidFill>
                <a:latin typeface="Lato"/>
                <a:ea typeface="Lato"/>
                <a:cs typeface="Lato"/>
                <a:sym typeface="Lato"/>
              </a:rPr>
              <a:t>41</a:t>
            </a:r>
            <a:r>
              <a:rPr b="1" lang="en" sz="1300">
                <a:solidFill>
                  <a:schemeClr val="dk1"/>
                </a:solidFill>
                <a:latin typeface="Lato"/>
                <a:ea typeface="Lato"/>
                <a:cs typeface="Lato"/>
                <a:sym typeface="Lato"/>
              </a:rPr>
              <a:t>%</a:t>
            </a:r>
            <a:r>
              <a:rPr b="1" lang="en" sz="1300">
                <a:solidFill>
                  <a:schemeClr val="accent1"/>
                </a:solidFill>
                <a:latin typeface="Lato"/>
                <a:ea typeface="Lato"/>
                <a:cs typeface="Lato"/>
                <a:sym typeface="Lato"/>
              </a:rPr>
              <a:t> </a:t>
            </a:r>
            <a:r>
              <a:rPr lang="en" sz="1300">
                <a:solidFill>
                  <a:schemeClr val="accent1"/>
                </a:solidFill>
                <a:latin typeface="Lato"/>
                <a:ea typeface="Lato"/>
                <a:cs typeface="Lato"/>
                <a:sym typeface="Lato"/>
              </a:rPr>
              <a:t>were designed for either </a:t>
            </a:r>
            <a:r>
              <a:rPr lang="en" sz="1300">
                <a:solidFill>
                  <a:schemeClr val="dk1"/>
                </a:solidFill>
                <a:latin typeface="Lato"/>
                <a:ea typeface="Lato"/>
                <a:cs typeface="Lato"/>
                <a:sym typeface="Lato"/>
              </a:rPr>
              <a:t>maternal health</a:t>
            </a:r>
            <a:r>
              <a:rPr lang="en" sz="1300">
                <a:solidFill>
                  <a:schemeClr val="accent1"/>
                </a:solidFill>
                <a:latin typeface="Lato"/>
                <a:ea typeface="Lato"/>
                <a:cs typeface="Lato"/>
                <a:sym typeface="Lato"/>
              </a:rPr>
              <a:t> or </a:t>
            </a:r>
            <a:r>
              <a:rPr lang="en" sz="1300">
                <a:solidFill>
                  <a:schemeClr val="dk1"/>
                </a:solidFill>
                <a:latin typeface="Lato"/>
                <a:ea typeface="Lato"/>
                <a:cs typeface="Lato"/>
                <a:sym typeface="Lato"/>
              </a:rPr>
              <a:t>family planning</a:t>
            </a:r>
            <a:r>
              <a:rPr lang="en" sz="1300">
                <a:solidFill>
                  <a:schemeClr val="accent1"/>
                </a:solidFill>
                <a:latin typeface="Lato"/>
                <a:ea typeface="Lato"/>
                <a:cs typeface="Lato"/>
                <a:sym typeface="Lato"/>
              </a:rPr>
              <a:t> </a:t>
            </a:r>
            <a:r>
              <a:rPr baseline="30000" lang="en" sz="1300">
                <a:solidFill>
                  <a:schemeClr val="accent1"/>
                </a:solidFill>
                <a:latin typeface="Lato"/>
                <a:ea typeface="Lato"/>
                <a:cs typeface="Lato"/>
                <a:sym typeface="Lato"/>
              </a:rPr>
              <a:t>1</a:t>
            </a:r>
            <a:endParaRPr baseline="30000">
              <a:solidFill>
                <a:schemeClr val="accent1"/>
              </a:solidFill>
            </a:endParaRPr>
          </a:p>
        </p:txBody>
      </p:sp>
      <p:sp>
        <p:nvSpPr>
          <p:cNvPr id="186" name="Google Shape;186;p21"/>
          <p:cNvSpPr txBox="1"/>
          <p:nvPr>
            <p:ph idx="1" type="body"/>
          </p:nvPr>
        </p:nvSpPr>
        <p:spPr>
          <a:xfrm>
            <a:off x="578050" y="3694075"/>
            <a:ext cx="935100" cy="269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800">
                <a:solidFill>
                  <a:srgbClr val="000000"/>
                </a:solidFill>
              </a:rPr>
              <a:t>Maternal health</a:t>
            </a:r>
            <a:endParaRPr sz="800">
              <a:solidFill>
                <a:srgbClr val="000000"/>
              </a:solidFill>
            </a:endParaRPr>
          </a:p>
        </p:txBody>
      </p:sp>
      <p:sp>
        <p:nvSpPr>
          <p:cNvPr id="187" name="Google Shape;187;p21"/>
          <p:cNvSpPr txBox="1"/>
          <p:nvPr>
            <p:ph idx="1" type="body"/>
          </p:nvPr>
        </p:nvSpPr>
        <p:spPr>
          <a:xfrm>
            <a:off x="4827600" y="953375"/>
            <a:ext cx="4316400" cy="3219300"/>
          </a:xfrm>
          <a:prstGeom prst="rect">
            <a:avLst/>
          </a:prstGeom>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chemeClr val="accent1"/>
              </a:buClr>
              <a:buSzPts val="1500"/>
              <a:buFont typeface="Lato"/>
              <a:buChar char="●"/>
            </a:pPr>
            <a:r>
              <a:rPr b="1" lang="en" sz="1500"/>
              <a:t>Senegal</a:t>
            </a:r>
            <a:r>
              <a:rPr lang="en" sz="1500"/>
              <a:t> - midwives spent less time collecting data and more time </a:t>
            </a:r>
            <a:r>
              <a:rPr lang="en" sz="1500">
                <a:solidFill>
                  <a:schemeClr val="dk1"/>
                </a:solidFill>
              </a:rPr>
              <a:t>supporting households and women </a:t>
            </a:r>
            <a:r>
              <a:rPr baseline="30000" lang="en" sz="1500"/>
              <a:t>2</a:t>
            </a:r>
            <a:endParaRPr baseline="30000" sz="1500"/>
          </a:p>
          <a:p>
            <a:pPr indent="-323850" lvl="0" marL="457200" marR="0" rtl="0" algn="l">
              <a:lnSpc>
                <a:spcPct val="115000"/>
              </a:lnSpc>
              <a:spcBef>
                <a:spcPts val="1000"/>
              </a:spcBef>
              <a:spcAft>
                <a:spcPts val="0"/>
              </a:spcAft>
              <a:buSzPts val="1500"/>
              <a:buChar char="●"/>
            </a:pPr>
            <a:r>
              <a:rPr b="1" lang="en" sz="1500"/>
              <a:t>India </a:t>
            </a:r>
            <a:r>
              <a:rPr lang="en" sz="1500"/>
              <a:t>– ReMIND (</a:t>
            </a:r>
            <a:r>
              <a:rPr lang="en" sz="1500"/>
              <a:t>Reducing Maternal and Infant Deaths)</a:t>
            </a:r>
            <a:r>
              <a:rPr lang="en" sz="1500"/>
              <a:t> project</a:t>
            </a:r>
            <a:endParaRPr sz="1500"/>
          </a:p>
          <a:p>
            <a:pPr indent="-323850" lvl="1" marL="914400" marR="0" rtl="0" algn="l">
              <a:lnSpc>
                <a:spcPct val="115000"/>
              </a:lnSpc>
              <a:spcBef>
                <a:spcPts val="1000"/>
              </a:spcBef>
              <a:spcAft>
                <a:spcPts val="0"/>
              </a:spcAft>
              <a:buSzPts val="1500"/>
              <a:buChar char="○"/>
            </a:pPr>
            <a:r>
              <a:rPr lang="en" sz="1500"/>
              <a:t>Nearly 3/4</a:t>
            </a:r>
            <a:r>
              <a:rPr lang="en" sz="1500">
                <a:solidFill>
                  <a:schemeClr val="dk1"/>
                </a:solidFill>
              </a:rPr>
              <a:t> </a:t>
            </a:r>
            <a:r>
              <a:rPr lang="en" sz="1500"/>
              <a:t>of women received FHW counseling guided by mHealth application, a </a:t>
            </a:r>
            <a:r>
              <a:rPr lang="en" sz="1500">
                <a:solidFill>
                  <a:schemeClr val="dk1"/>
                </a:solidFill>
              </a:rPr>
              <a:t>28%</a:t>
            </a:r>
            <a:r>
              <a:rPr lang="en" sz="1500"/>
              <a:t> improvement </a:t>
            </a:r>
            <a:r>
              <a:rPr baseline="30000" lang="en" sz="1500"/>
              <a:t>3</a:t>
            </a:r>
            <a:endParaRPr baseline="30000" sz="1500"/>
          </a:p>
          <a:p>
            <a:pPr indent="-323850" lvl="1" marL="914400" marR="0" rtl="0" algn="l">
              <a:lnSpc>
                <a:spcPct val="115000"/>
              </a:lnSpc>
              <a:spcBef>
                <a:spcPts val="1000"/>
              </a:spcBef>
              <a:spcAft>
                <a:spcPts val="0"/>
              </a:spcAft>
              <a:buSzPts val="1500"/>
              <a:buChar char="○"/>
            </a:pPr>
            <a:r>
              <a:rPr lang="en" sz="1500"/>
              <a:t>ReMIND reduced maternal deaths by 0.2% and infant deaths by </a:t>
            </a:r>
            <a:r>
              <a:rPr lang="en" sz="1500">
                <a:solidFill>
                  <a:schemeClr val="dk1"/>
                </a:solidFill>
              </a:rPr>
              <a:t>5.3%</a:t>
            </a:r>
            <a:r>
              <a:rPr lang="en" sz="1500"/>
              <a:t> </a:t>
            </a:r>
            <a:r>
              <a:rPr baseline="30000" lang="en" sz="1500"/>
              <a:t>4</a:t>
            </a:r>
            <a:endParaRPr baseline="30000" sz="1500"/>
          </a:p>
          <a:p>
            <a:pPr indent="-323850" lvl="1" marL="914400" marR="0" rtl="0" algn="l">
              <a:lnSpc>
                <a:spcPct val="115000"/>
              </a:lnSpc>
              <a:spcBef>
                <a:spcPts val="1000"/>
              </a:spcBef>
              <a:spcAft>
                <a:spcPts val="1000"/>
              </a:spcAft>
              <a:buSzPts val="1500"/>
              <a:buChar char="○"/>
            </a:pPr>
            <a:r>
              <a:rPr lang="en" sz="1500"/>
              <a:t>Estimated savings of </a:t>
            </a:r>
            <a:r>
              <a:rPr lang="en" sz="1500">
                <a:solidFill>
                  <a:schemeClr val="dk1"/>
                </a:solidFill>
              </a:rPr>
              <a:t>$425M USD</a:t>
            </a:r>
            <a:r>
              <a:rPr lang="en" sz="1500"/>
              <a:t> by increasing preventive services </a:t>
            </a:r>
            <a:r>
              <a:rPr baseline="30000" lang="en" sz="1500"/>
              <a:t>4</a:t>
            </a:r>
            <a:endParaRPr baseline="30000" sz="1500"/>
          </a:p>
        </p:txBody>
      </p:sp>
      <p:sp>
        <p:nvSpPr>
          <p:cNvPr id="188" name="Google Shape;188;p21"/>
          <p:cNvSpPr/>
          <p:nvPr/>
        </p:nvSpPr>
        <p:spPr>
          <a:xfrm>
            <a:off x="0" y="-76200"/>
            <a:ext cx="9144000" cy="715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txBox="1"/>
          <p:nvPr>
            <p:ph type="title"/>
          </p:nvPr>
        </p:nvSpPr>
        <p:spPr>
          <a:xfrm>
            <a:off x="137900" y="-99950"/>
            <a:ext cx="88803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rPr>
              <a:t>Evidence suggests that mHealth </a:t>
            </a:r>
            <a:r>
              <a:rPr lang="en" sz="2000">
                <a:solidFill>
                  <a:schemeClr val="lt1"/>
                </a:solidFill>
              </a:rPr>
              <a:t>interventions</a:t>
            </a:r>
            <a:r>
              <a:rPr lang="en" sz="2000">
                <a:solidFill>
                  <a:schemeClr val="lt1"/>
                </a:solidFill>
              </a:rPr>
              <a:t> in maternal health and family planning improve outcomes and are cost effective</a:t>
            </a:r>
            <a:endParaRPr b="0" sz="2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22"/>
          <p:cNvPicPr preferRelativeResize="0"/>
          <p:nvPr/>
        </p:nvPicPr>
        <p:blipFill rotWithShape="1">
          <a:blip r:embed="rId3">
            <a:alphaModFix/>
          </a:blip>
          <a:srcRect b="3431" l="4958" r="37314" t="2309"/>
          <a:stretch/>
        </p:blipFill>
        <p:spPr>
          <a:xfrm>
            <a:off x="820023" y="825900"/>
            <a:ext cx="7503965" cy="3973175"/>
          </a:xfrm>
          <a:prstGeom prst="rect">
            <a:avLst/>
          </a:prstGeom>
          <a:noFill/>
          <a:ln>
            <a:noFill/>
          </a:ln>
        </p:spPr>
      </p:pic>
      <p:sp>
        <p:nvSpPr>
          <p:cNvPr id="195" name="Google Shape;195;p22"/>
          <p:cNvSpPr txBox="1"/>
          <p:nvPr/>
        </p:nvSpPr>
        <p:spPr>
          <a:xfrm>
            <a:off x="5808125" y="4704500"/>
            <a:ext cx="2728200" cy="2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Lato"/>
                <a:ea typeface="Lato"/>
                <a:cs typeface="Lato"/>
                <a:sym typeface="Lato"/>
              </a:rPr>
              <a:t>Source: GSMA Country Overview: Colombia, 2017</a:t>
            </a:r>
            <a:endParaRPr sz="900">
              <a:latin typeface="Lato"/>
              <a:ea typeface="Lato"/>
              <a:cs typeface="Lato"/>
              <a:sym typeface="Lato"/>
            </a:endParaRPr>
          </a:p>
        </p:txBody>
      </p:sp>
      <p:sp>
        <p:nvSpPr>
          <p:cNvPr id="196" name="Google Shape;196;p22"/>
          <p:cNvSpPr/>
          <p:nvPr/>
        </p:nvSpPr>
        <p:spPr>
          <a:xfrm>
            <a:off x="13" y="-5974"/>
            <a:ext cx="9144000" cy="67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
          <p:cNvSpPr txBox="1"/>
          <p:nvPr/>
        </p:nvSpPr>
        <p:spPr>
          <a:xfrm>
            <a:off x="76200" y="0"/>
            <a:ext cx="8990400" cy="61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Raleway"/>
                <a:ea typeface="Raleway"/>
                <a:cs typeface="Raleway"/>
                <a:sym typeface="Raleway"/>
              </a:rPr>
              <a:t>Colombia’s mobile technology infrastructure</a:t>
            </a:r>
            <a:endParaRPr sz="30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Solution</a:t>
            </a:r>
            <a:endParaRPr/>
          </a:p>
        </p:txBody>
      </p:sp>
      <p:pic>
        <p:nvPicPr>
          <p:cNvPr id="203" name="Google Shape;203;p23"/>
          <p:cNvPicPr preferRelativeResize="0"/>
          <p:nvPr/>
        </p:nvPicPr>
        <p:blipFill>
          <a:blip r:embed="rId3">
            <a:alphaModFix/>
          </a:blip>
          <a:stretch>
            <a:fillRect/>
          </a:stretch>
        </p:blipFill>
        <p:spPr>
          <a:xfrm>
            <a:off x="6849050" y="2917250"/>
            <a:ext cx="1997650" cy="1997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4"/>
          <p:cNvSpPr/>
          <p:nvPr/>
        </p:nvSpPr>
        <p:spPr>
          <a:xfrm>
            <a:off x="0" y="0"/>
            <a:ext cx="9144000" cy="640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p:cNvSpPr txBox="1"/>
          <p:nvPr>
            <p:ph idx="1" type="body"/>
          </p:nvPr>
        </p:nvSpPr>
        <p:spPr>
          <a:xfrm>
            <a:off x="4851200" y="562975"/>
            <a:ext cx="4109700" cy="434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2400">
              <a:solidFill>
                <a:srgbClr val="000000"/>
              </a:solidFill>
            </a:endParaRPr>
          </a:p>
          <a:p>
            <a:pPr indent="-381000" lvl="0" marL="457200" rtl="0" algn="l">
              <a:spcBef>
                <a:spcPts val="0"/>
              </a:spcBef>
              <a:spcAft>
                <a:spcPts val="0"/>
              </a:spcAft>
              <a:buClr>
                <a:srgbClr val="000000"/>
              </a:buClr>
              <a:buSzPts val="2400"/>
              <a:buAutoNum type="arabicPeriod"/>
            </a:pPr>
            <a:r>
              <a:rPr b="1" lang="en" sz="2400">
                <a:solidFill>
                  <a:srgbClr val="000000"/>
                </a:solidFill>
              </a:rPr>
              <a:t>I</a:t>
            </a:r>
            <a:r>
              <a:rPr b="1" lang="en" sz="2400">
                <a:solidFill>
                  <a:srgbClr val="000000"/>
                </a:solidFill>
              </a:rPr>
              <a:t>mprove case </a:t>
            </a:r>
            <a:r>
              <a:rPr b="1" lang="en" sz="2400">
                <a:solidFill>
                  <a:srgbClr val="000000"/>
                </a:solidFill>
              </a:rPr>
              <a:t>management</a:t>
            </a:r>
            <a:endParaRPr b="1" sz="2400">
              <a:solidFill>
                <a:srgbClr val="000000"/>
              </a:solidFill>
            </a:endParaRPr>
          </a:p>
          <a:p>
            <a:pPr indent="-381000" lvl="0" marL="457200" rtl="0" algn="l">
              <a:spcBef>
                <a:spcPts val="0"/>
              </a:spcBef>
              <a:spcAft>
                <a:spcPts val="0"/>
              </a:spcAft>
              <a:buClr>
                <a:srgbClr val="000000"/>
              </a:buClr>
              <a:buSzPts val="2400"/>
              <a:buAutoNum type="arabicPeriod"/>
            </a:pPr>
            <a:r>
              <a:rPr b="1" lang="en" sz="2400">
                <a:solidFill>
                  <a:srgbClr val="000000"/>
                </a:solidFill>
              </a:rPr>
              <a:t>Improve data collection process (quality + ease)</a:t>
            </a:r>
            <a:endParaRPr b="1" sz="2400">
              <a:solidFill>
                <a:srgbClr val="000000"/>
              </a:solidFill>
            </a:endParaRPr>
          </a:p>
          <a:p>
            <a:pPr indent="-381000" lvl="0" marL="457200" rtl="0" algn="l">
              <a:spcBef>
                <a:spcPts val="0"/>
              </a:spcBef>
              <a:spcAft>
                <a:spcPts val="0"/>
              </a:spcAft>
              <a:buClr>
                <a:srgbClr val="000000"/>
              </a:buClr>
              <a:buSzPts val="2400"/>
              <a:buAutoNum type="arabicPeriod"/>
            </a:pPr>
            <a:r>
              <a:rPr b="1" lang="en" sz="2400">
                <a:solidFill>
                  <a:srgbClr val="000000"/>
                </a:solidFill>
              </a:rPr>
              <a:t>Improve information available at point of care</a:t>
            </a:r>
            <a:endParaRPr b="1" sz="2400">
              <a:solidFill>
                <a:srgbClr val="000000"/>
              </a:solidFill>
            </a:endParaRPr>
          </a:p>
          <a:p>
            <a:pPr indent="-381000" lvl="0" marL="457200" rtl="0" algn="l">
              <a:spcBef>
                <a:spcPts val="0"/>
              </a:spcBef>
              <a:spcAft>
                <a:spcPts val="0"/>
              </a:spcAft>
              <a:buClr>
                <a:srgbClr val="000000"/>
              </a:buClr>
              <a:buSzPts val="2400"/>
              <a:buAutoNum type="arabicPeriod"/>
            </a:pPr>
            <a:r>
              <a:rPr b="1" lang="en" sz="2400">
                <a:solidFill>
                  <a:srgbClr val="000000"/>
                </a:solidFill>
              </a:rPr>
              <a:t>Improve M&amp;E capabilities</a:t>
            </a:r>
            <a:endParaRPr b="1" sz="2400">
              <a:solidFill>
                <a:srgbClr val="000000"/>
              </a:solidFill>
            </a:endParaRPr>
          </a:p>
        </p:txBody>
      </p:sp>
      <p:sp>
        <p:nvSpPr>
          <p:cNvPr id="210" name="Google Shape;210;p24"/>
          <p:cNvSpPr txBox="1"/>
          <p:nvPr/>
        </p:nvSpPr>
        <p:spPr>
          <a:xfrm>
            <a:off x="-97275" y="0"/>
            <a:ext cx="9326400" cy="6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Raleway"/>
                <a:ea typeface="Raleway"/>
                <a:cs typeface="Raleway"/>
                <a:sym typeface="Raleway"/>
              </a:rPr>
              <a:t>Goals of the </a:t>
            </a:r>
            <a:r>
              <a:rPr b="1" lang="en" sz="3000">
                <a:solidFill>
                  <a:schemeClr val="lt1"/>
                </a:solidFill>
                <a:latin typeface="Raleway"/>
                <a:ea typeface="Raleway"/>
                <a:cs typeface="Raleway"/>
                <a:sym typeface="Raleway"/>
              </a:rPr>
              <a:t>Mobile Data Quality (MDQ) App </a:t>
            </a:r>
            <a:endParaRPr sz="3000">
              <a:solidFill>
                <a:schemeClr val="lt1"/>
              </a:solidFill>
            </a:endParaRPr>
          </a:p>
        </p:txBody>
      </p:sp>
      <p:pic>
        <p:nvPicPr>
          <p:cNvPr id="211" name="Google Shape;211;p24"/>
          <p:cNvPicPr preferRelativeResize="0"/>
          <p:nvPr/>
        </p:nvPicPr>
        <p:blipFill>
          <a:blip r:embed="rId3">
            <a:alphaModFix/>
          </a:blip>
          <a:stretch>
            <a:fillRect/>
          </a:stretch>
        </p:blipFill>
        <p:spPr>
          <a:xfrm>
            <a:off x="177175" y="1901075"/>
            <a:ext cx="731520" cy="731520"/>
          </a:xfrm>
          <a:prstGeom prst="rect">
            <a:avLst/>
          </a:prstGeom>
          <a:noFill/>
          <a:ln>
            <a:noFill/>
          </a:ln>
        </p:spPr>
      </p:pic>
      <p:pic>
        <p:nvPicPr>
          <p:cNvPr id="212" name="Google Shape;212;p24"/>
          <p:cNvPicPr preferRelativeResize="0"/>
          <p:nvPr/>
        </p:nvPicPr>
        <p:blipFill>
          <a:blip r:embed="rId4">
            <a:alphaModFix/>
          </a:blip>
          <a:stretch>
            <a:fillRect/>
          </a:stretch>
        </p:blipFill>
        <p:spPr>
          <a:xfrm>
            <a:off x="2439000" y="1947963"/>
            <a:ext cx="731520" cy="731520"/>
          </a:xfrm>
          <a:prstGeom prst="rect">
            <a:avLst/>
          </a:prstGeom>
          <a:noFill/>
          <a:ln>
            <a:noFill/>
          </a:ln>
        </p:spPr>
      </p:pic>
      <p:pic>
        <p:nvPicPr>
          <p:cNvPr id="213" name="Google Shape;213;p24"/>
          <p:cNvPicPr preferRelativeResize="0"/>
          <p:nvPr/>
        </p:nvPicPr>
        <p:blipFill>
          <a:blip r:embed="rId5">
            <a:alphaModFix/>
          </a:blip>
          <a:stretch>
            <a:fillRect/>
          </a:stretch>
        </p:blipFill>
        <p:spPr>
          <a:xfrm>
            <a:off x="3645975" y="1947963"/>
            <a:ext cx="731520" cy="731520"/>
          </a:xfrm>
          <a:prstGeom prst="rect">
            <a:avLst/>
          </a:prstGeom>
          <a:noFill/>
          <a:ln>
            <a:noFill/>
          </a:ln>
        </p:spPr>
      </p:pic>
      <p:pic>
        <p:nvPicPr>
          <p:cNvPr id="214" name="Google Shape;214;p24"/>
          <p:cNvPicPr preferRelativeResize="0"/>
          <p:nvPr/>
        </p:nvPicPr>
        <p:blipFill>
          <a:blip r:embed="rId6">
            <a:alphaModFix/>
          </a:blip>
          <a:stretch>
            <a:fillRect/>
          </a:stretch>
        </p:blipFill>
        <p:spPr>
          <a:xfrm>
            <a:off x="1269988" y="1901075"/>
            <a:ext cx="731520" cy="731520"/>
          </a:xfrm>
          <a:prstGeom prst="rect">
            <a:avLst/>
          </a:prstGeom>
          <a:noFill/>
          <a:ln>
            <a:noFill/>
          </a:ln>
        </p:spPr>
      </p:pic>
      <p:pic>
        <p:nvPicPr>
          <p:cNvPr id="215" name="Google Shape;215;p24"/>
          <p:cNvPicPr preferRelativeResize="0"/>
          <p:nvPr/>
        </p:nvPicPr>
        <p:blipFill>
          <a:blip r:embed="rId7">
            <a:alphaModFix/>
          </a:blip>
          <a:stretch>
            <a:fillRect/>
          </a:stretch>
        </p:blipFill>
        <p:spPr>
          <a:xfrm>
            <a:off x="3003537" y="4364650"/>
            <a:ext cx="931975" cy="651776"/>
          </a:xfrm>
          <a:prstGeom prst="rect">
            <a:avLst/>
          </a:prstGeom>
          <a:noFill/>
          <a:ln>
            <a:noFill/>
          </a:ln>
        </p:spPr>
      </p:pic>
      <p:cxnSp>
        <p:nvCxnSpPr>
          <p:cNvPr id="216" name="Google Shape;216;p24"/>
          <p:cNvCxnSpPr>
            <a:endCxn id="214" idx="1"/>
          </p:cNvCxnSpPr>
          <p:nvPr/>
        </p:nvCxnSpPr>
        <p:spPr>
          <a:xfrm>
            <a:off x="908788" y="2266835"/>
            <a:ext cx="361200" cy="0"/>
          </a:xfrm>
          <a:prstGeom prst="straightConnector1">
            <a:avLst/>
          </a:prstGeom>
          <a:noFill/>
          <a:ln cap="flat" cmpd="sng" w="19050">
            <a:solidFill>
              <a:schemeClr val="dk2"/>
            </a:solidFill>
            <a:prstDash val="solid"/>
            <a:round/>
            <a:headEnd len="med" w="med" type="none"/>
            <a:tailEnd len="med" w="med" type="triangle"/>
          </a:ln>
        </p:spPr>
      </p:cxnSp>
      <p:cxnSp>
        <p:nvCxnSpPr>
          <p:cNvPr id="217" name="Google Shape;217;p24"/>
          <p:cNvCxnSpPr/>
          <p:nvPr/>
        </p:nvCxnSpPr>
        <p:spPr>
          <a:xfrm>
            <a:off x="2051788" y="2266835"/>
            <a:ext cx="361200" cy="0"/>
          </a:xfrm>
          <a:prstGeom prst="straightConnector1">
            <a:avLst/>
          </a:prstGeom>
          <a:noFill/>
          <a:ln cap="flat" cmpd="sng" w="19050">
            <a:solidFill>
              <a:schemeClr val="dk2"/>
            </a:solidFill>
            <a:prstDash val="solid"/>
            <a:round/>
            <a:headEnd len="med" w="med" type="none"/>
            <a:tailEnd len="med" w="med" type="triangle"/>
          </a:ln>
        </p:spPr>
      </p:cxnSp>
      <p:cxnSp>
        <p:nvCxnSpPr>
          <p:cNvPr id="218" name="Google Shape;218;p24"/>
          <p:cNvCxnSpPr/>
          <p:nvPr/>
        </p:nvCxnSpPr>
        <p:spPr>
          <a:xfrm>
            <a:off x="3246713" y="2266835"/>
            <a:ext cx="361200" cy="0"/>
          </a:xfrm>
          <a:prstGeom prst="straightConnector1">
            <a:avLst/>
          </a:prstGeom>
          <a:noFill/>
          <a:ln cap="flat" cmpd="sng" w="19050">
            <a:solidFill>
              <a:schemeClr val="dk2"/>
            </a:solidFill>
            <a:prstDash val="solid"/>
            <a:round/>
            <a:headEnd len="med" w="med" type="none"/>
            <a:tailEnd len="med" w="med" type="triangle"/>
          </a:ln>
        </p:spPr>
      </p:cxnSp>
      <p:cxnSp>
        <p:nvCxnSpPr>
          <p:cNvPr id="219" name="Google Shape;219;p24"/>
          <p:cNvCxnSpPr/>
          <p:nvPr/>
        </p:nvCxnSpPr>
        <p:spPr>
          <a:xfrm>
            <a:off x="3486150" y="2786075"/>
            <a:ext cx="4800" cy="390600"/>
          </a:xfrm>
          <a:prstGeom prst="straightConnector1">
            <a:avLst/>
          </a:prstGeom>
          <a:noFill/>
          <a:ln cap="flat" cmpd="sng" w="19050">
            <a:solidFill>
              <a:schemeClr val="dk2"/>
            </a:solidFill>
            <a:prstDash val="solid"/>
            <a:round/>
            <a:headEnd len="med" w="med" type="none"/>
            <a:tailEnd len="med" w="med" type="triangle"/>
          </a:ln>
        </p:spPr>
      </p:cxnSp>
      <p:pic>
        <p:nvPicPr>
          <p:cNvPr id="220" name="Google Shape;220;p24"/>
          <p:cNvPicPr preferRelativeResize="0"/>
          <p:nvPr/>
        </p:nvPicPr>
        <p:blipFill rotWithShape="1">
          <a:blip r:embed="rId8">
            <a:alphaModFix/>
          </a:blip>
          <a:srcRect b="0" l="0" r="71331" t="0"/>
          <a:stretch/>
        </p:blipFill>
        <p:spPr>
          <a:xfrm>
            <a:off x="3122783" y="3188495"/>
            <a:ext cx="731520" cy="731520"/>
          </a:xfrm>
          <a:prstGeom prst="rect">
            <a:avLst/>
          </a:prstGeom>
          <a:noFill/>
          <a:ln>
            <a:noFill/>
          </a:ln>
          <a:effectLst>
            <a:outerShdw blurRad="57150" rotWithShape="0" algn="bl" dir="5400000" dist="19050">
              <a:srgbClr val="000000">
                <a:alpha val="50000"/>
              </a:srgbClr>
            </a:outerShdw>
          </a:effectLst>
        </p:spPr>
      </p:pic>
      <p:cxnSp>
        <p:nvCxnSpPr>
          <p:cNvPr id="221" name="Google Shape;221;p24"/>
          <p:cNvCxnSpPr/>
          <p:nvPr/>
        </p:nvCxnSpPr>
        <p:spPr>
          <a:xfrm>
            <a:off x="3486150" y="3947038"/>
            <a:ext cx="4800" cy="390600"/>
          </a:xfrm>
          <a:prstGeom prst="straightConnector1">
            <a:avLst/>
          </a:prstGeom>
          <a:noFill/>
          <a:ln cap="flat" cmpd="sng" w="19050">
            <a:solidFill>
              <a:schemeClr val="dk2"/>
            </a:solidFill>
            <a:prstDash val="solid"/>
            <a:round/>
            <a:headEnd len="med" w="med" type="none"/>
            <a:tailEnd len="med" w="med" type="triangle"/>
          </a:ln>
        </p:spPr>
      </p:cxnSp>
      <p:pic>
        <p:nvPicPr>
          <p:cNvPr id="222" name="Google Shape;222;p24"/>
          <p:cNvPicPr preferRelativeResize="0"/>
          <p:nvPr/>
        </p:nvPicPr>
        <p:blipFill>
          <a:blip r:embed="rId9">
            <a:alphaModFix/>
          </a:blip>
          <a:stretch>
            <a:fillRect/>
          </a:stretch>
        </p:blipFill>
        <p:spPr>
          <a:xfrm>
            <a:off x="908800" y="3700388"/>
            <a:ext cx="822961" cy="822961"/>
          </a:xfrm>
          <a:prstGeom prst="rect">
            <a:avLst/>
          </a:prstGeom>
          <a:noFill/>
          <a:ln>
            <a:noFill/>
          </a:ln>
        </p:spPr>
      </p:pic>
      <p:cxnSp>
        <p:nvCxnSpPr>
          <p:cNvPr id="223" name="Google Shape;223;p24"/>
          <p:cNvCxnSpPr>
            <a:stCxn id="220" idx="1"/>
          </p:cNvCxnSpPr>
          <p:nvPr/>
        </p:nvCxnSpPr>
        <p:spPr>
          <a:xfrm flipH="1">
            <a:off x="2408183" y="3554255"/>
            <a:ext cx="714600" cy="518100"/>
          </a:xfrm>
          <a:prstGeom prst="straightConnector1">
            <a:avLst/>
          </a:prstGeom>
          <a:noFill/>
          <a:ln cap="flat" cmpd="sng" w="19050">
            <a:solidFill>
              <a:schemeClr val="dk2"/>
            </a:solidFill>
            <a:prstDash val="solid"/>
            <a:round/>
            <a:headEnd len="med" w="med" type="none"/>
            <a:tailEnd len="med" w="med" type="none"/>
          </a:ln>
        </p:spPr>
      </p:cxnSp>
      <p:cxnSp>
        <p:nvCxnSpPr>
          <p:cNvPr id="224" name="Google Shape;224;p24"/>
          <p:cNvCxnSpPr>
            <a:stCxn id="215" idx="1"/>
          </p:cNvCxnSpPr>
          <p:nvPr/>
        </p:nvCxnSpPr>
        <p:spPr>
          <a:xfrm rot="10800000">
            <a:off x="2408038" y="4072238"/>
            <a:ext cx="595500" cy="618300"/>
          </a:xfrm>
          <a:prstGeom prst="straightConnector1">
            <a:avLst/>
          </a:prstGeom>
          <a:noFill/>
          <a:ln cap="flat" cmpd="sng" w="19050">
            <a:solidFill>
              <a:schemeClr val="dk2"/>
            </a:solidFill>
            <a:prstDash val="solid"/>
            <a:round/>
            <a:headEnd len="med" w="med" type="none"/>
            <a:tailEnd len="med" w="med" type="none"/>
          </a:ln>
        </p:spPr>
      </p:cxnSp>
      <p:cxnSp>
        <p:nvCxnSpPr>
          <p:cNvPr id="225" name="Google Shape;225;p24"/>
          <p:cNvCxnSpPr/>
          <p:nvPr/>
        </p:nvCxnSpPr>
        <p:spPr>
          <a:xfrm rot="10800000">
            <a:off x="1779950" y="4072325"/>
            <a:ext cx="628200" cy="0"/>
          </a:xfrm>
          <a:prstGeom prst="straightConnector1">
            <a:avLst/>
          </a:prstGeom>
          <a:noFill/>
          <a:ln cap="flat" cmpd="sng" w="19050">
            <a:solidFill>
              <a:schemeClr val="dk2"/>
            </a:solidFill>
            <a:prstDash val="solid"/>
            <a:round/>
            <a:headEnd len="med" w="med" type="none"/>
            <a:tailEnd len="med" w="med" type="triangle"/>
          </a:ln>
        </p:spPr>
      </p:cxnSp>
      <p:pic>
        <p:nvPicPr>
          <p:cNvPr id="226" name="Google Shape;226;p24"/>
          <p:cNvPicPr preferRelativeResize="0"/>
          <p:nvPr/>
        </p:nvPicPr>
        <p:blipFill rotWithShape="1">
          <a:blip r:embed="rId10">
            <a:alphaModFix/>
          </a:blip>
          <a:srcRect b="31196" l="0" r="2629" t="5946"/>
          <a:stretch/>
        </p:blipFill>
        <p:spPr>
          <a:xfrm>
            <a:off x="2068549" y="901500"/>
            <a:ext cx="731520" cy="640082"/>
          </a:xfrm>
          <a:prstGeom prst="rect">
            <a:avLst/>
          </a:prstGeom>
          <a:noFill/>
          <a:ln>
            <a:noFill/>
          </a:ln>
        </p:spPr>
      </p:pic>
      <p:sp>
        <p:nvSpPr>
          <p:cNvPr id="227" name="Google Shape;227;p24"/>
          <p:cNvSpPr/>
          <p:nvPr/>
        </p:nvSpPr>
        <p:spPr>
          <a:xfrm rot="-5400000">
            <a:off x="2253700" y="-118775"/>
            <a:ext cx="361200" cy="3681900"/>
          </a:xfrm>
          <a:prstGeom prst="rightBrace">
            <a:avLst>
              <a:gd fmla="val 8333" name="adj1"/>
              <a:gd fmla="val 50000" name="adj2"/>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8" name="Google Shape;228;p24"/>
          <p:cNvCxnSpPr>
            <a:stCxn id="212" idx="2"/>
          </p:cNvCxnSpPr>
          <p:nvPr/>
        </p:nvCxnSpPr>
        <p:spPr>
          <a:xfrm>
            <a:off x="2804760" y="2679483"/>
            <a:ext cx="681300" cy="120900"/>
          </a:xfrm>
          <a:prstGeom prst="straightConnector1">
            <a:avLst/>
          </a:prstGeom>
          <a:noFill/>
          <a:ln cap="flat" cmpd="sng" w="19050">
            <a:solidFill>
              <a:schemeClr val="dk2"/>
            </a:solidFill>
            <a:prstDash val="solid"/>
            <a:round/>
            <a:headEnd len="med" w="med" type="none"/>
            <a:tailEnd len="med" w="med" type="none"/>
          </a:ln>
        </p:spPr>
      </p:cxnSp>
      <p:cxnSp>
        <p:nvCxnSpPr>
          <p:cNvPr id="229" name="Google Shape;229;p24"/>
          <p:cNvCxnSpPr>
            <a:endCxn id="213" idx="2"/>
          </p:cNvCxnSpPr>
          <p:nvPr/>
        </p:nvCxnSpPr>
        <p:spPr>
          <a:xfrm flipH="1" rot="10800000">
            <a:off x="3486135" y="2679483"/>
            <a:ext cx="525600" cy="1161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5"/>
          <p:cNvSpPr/>
          <p:nvPr/>
        </p:nvSpPr>
        <p:spPr>
          <a:xfrm>
            <a:off x="0" y="0"/>
            <a:ext cx="9144000" cy="593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5"/>
          <p:cNvSpPr txBox="1"/>
          <p:nvPr>
            <p:ph idx="4294967295" type="title"/>
          </p:nvPr>
        </p:nvSpPr>
        <p:spPr>
          <a:xfrm>
            <a:off x="0" y="202500"/>
            <a:ext cx="9144000" cy="3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FFFFFF"/>
                </a:solidFill>
              </a:rPr>
              <a:t>High Level Process Map</a:t>
            </a:r>
            <a:endParaRPr sz="3000">
              <a:solidFill>
                <a:srgbClr val="FFFFFF"/>
              </a:solidFill>
            </a:endParaRPr>
          </a:p>
        </p:txBody>
      </p:sp>
      <p:pic>
        <p:nvPicPr>
          <p:cNvPr id="236" name="Google Shape;236;p25"/>
          <p:cNvPicPr preferRelativeResize="0"/>
          <p:nvPr/>
        </p:nvPicPr>
        <p:blipFill rotWithShape="1">
          <a:blip r:embed="rId3">
            <a:alphaModFix/>
          </a:blip>
          <a:srcRect b="50754" l="0" r="0" t="10960"/>
          <a:stretch/>
        </p:blipFill>
        <p:spPr>
          <a:xfrm>
            <a:off x="143850" y="1868525"/>
            <a:ext cx="8856299" cy="3188848"/>
          </a:xfrm>
          <a:prstGeom prst="rect">
            <a:avLst/>
          </a:prstGeom>
          <a:noFill/>
          <a:ln>
            <a:noFill/>
          </a:ln>
        </p:spPr>
      </p:pic>
      <p:grpSp>
        <p:nvGrpSpPr>
          <p:cNvPr id="237" name="Google Shape;237;p25"/>
          <p:cNvGrpSpPr/>
          <p:nvPr/>
        </p:nvGrpSpPr>
        <p:grpSpPr>
          <a:xfrm>
            <a:off x="5996825" y="1049025"/>
            <a:ext cx="2248375" cy="1239275"/>
            <a:chOff x="4784275" y="2487463"/>
            <a:chExt cx="2248375" cy="1492563"/>
          </a:xfrm>
        </p:grpSpPr>
        <p:sp>
          <p:nvSpPr>
            <p:cNvPr id="238" name="Google Shape;238;p25"/>
            <p:cNvSpPr/>
            <p:nvPr/>
          </p:nvSpPr>
          <p:spPr>
            <a:xfrm>
              <a:off x="5237750" y="2487463"/>
              <a:ext cx="1794900" cy="993900"/>
            </a:xfrm>
            <a:prstGeom prst="roundRect">
              <a:avLst>
                <a:gd fmla="val 10171" name="adj"/>
              </a:avLst>
            </a:prstGeom>
            <a:solidFill>
              <a:schemeClr val="lt2"/>
            </a:solidFill>
            <a:ln cap="flat" cmpd="sng" w="28575">
              <a:solidFill>
                <a:schemeClr val="dk1"/>
              </a:solidFill>
              <a:prstDash val="solid"/>
              <a:round/>
              <a:headEnd len="sm" w="sm" type="none"/>
              <a:tailEnd len="sm" w="sm" type="none"/>
            </a:ln>
          </p:spPr>
          <p:txBody>
            <a:bodyPr anchorCtr="0" anchor="t" bIns="0" lIns="91425" spcFirstLastPara="1" rIns="91425" wrap="square" tIns="0">
              <a:noAutofit/>
            </a:bodyPr>
            <a:lstStyle/>
            <a:p>
              <a:pPr indent="0" lvl="0" marL="0" rtl="0" algn="ctr">
                <a:lnSpc>
                  <a:spcPct val="115000"/>
                </a:lnSpc>
                <a:spcBef>
                  <a:spcPts val="0"/>
                </a:spcBef>
                <a:spcAft>
                  <a:spcPts val="1000"/>
                </a:spcAft>
                <a:buNone/>
              </a:pPr>
              <a:r>
                <a:rPr b="1" lang="en" sz="1100">
                  <a:solidFill>
                    <a:schemeClr val="accent1"/>
                  </a:solidFill>
                  <a:latin typeface="Lato"/>
                  <a:ea typeface="Lato"/>
                  <a:cs typeface="Lato"/>
                  <a:sym typeface="Lato"/>
                </a:rPr>
                <a:t>Dashboard allows IRC M&amp;E Officer to quickly see beneficiaries served and services provided</a:t>
              </a:r>
              <a:endParaRPr b="1" sz="1100">
                <a:solidFill>
                  <a:schemeClr val="accent1"/>
                </a:solidFill>
                <a:latin typeface="Lato"/>
                <a:ea typeface="Lato"/>
                <a:cs typeface="Lato"/>
                <a:sym typeface="Lato"/>
              </a:endParaRPr>
            </a:p>
          </p:txBody>
        </p:sp>
        <p:cxnSp>
          <p:nvCxnSpPr>
            <p:cNvPr id="239" name="Google Shape;239;p25"/>
            <p:cNvCxnSpPr/>
            <p:nvPr/>
          </p:nvCxnSpPr>
          <p:spPr>
            <a:xfrm flipH="1" rot="10800000">
              <a:off x="4784275" y="3395926"/>
              <a:ext cx="474000" cy="584100"/>
            </a:xfrm>
            <a:prstGeom prst="straightConnector1">
              <a:avLst/>
            </a:prstGeom>
            <a:noFill/>
            <a:ln cap="flat" cmpd="sng" w="28575">
              <a:solidFill>
                <a:schemeClr val="dk1"/>
              </a:solidFill>
              <a:prstDash val="solid"/>
              <a:round/>
              <a:headEnd len="med" w="med" type="oval"/>
              <a:tailEnd len="sm" w="sm" type="none"/>
            </a:ln>
          </p:spPr>
        </p:cxnSp>
      </p:grpSp>
      <p:sp>
        <p:nvSpPr>
          <p:cNvPr id="240" name="Google Shape;240;p25"/>
          <p:cNvSpPr/>
          <p:nvPr/>
        </p:nvSpPr>
        <p:spPr>
          <a:xfrm>
            <a:off x="6850450" y="3500825"/>
            <a:ext cx="1833900" cy="980700"/>
          </a:xfrm>
          <a:prstGeom prst="roundRect">
            <a:avLst>
              <a:gd fmla="val 10171" name="adj"/>
            </a:avLst>
          </a:prstGeom>
          <a:solidFill>
            <a:schemeClr val="lt2"/>
          </a:solidFill>
          <a:ln cap="flat" cmpd="sng" w="28575">
            <a:solidFill>
              <a:schemeClr val="dk1"/>
            </a:solidFill>
            <a:prstDash val="solid"/>
            <a:round/>
            <a:headEnd len="sm" w="sm" type="none"/>
            <a:tailEnd len="sm" w="sm" type="none"/>
          </a:ln>
        </p:spPr>
        <p:txBody>
          <a:bodyPr anchorCtr="0" anchor="t" bIns="0" lIns="91425" spcFirstLastPara="1" rIns="91425" wrap="square" tIns="0">
            <a:noAutofit/>
          </a:bodyPr>
          <a:lstStyle/>
          <a:p>
            <a:pPr indent="0" lvl="0" marL="0" rtl="0" algn="ctr">
              <a:lnSpc>
                <a:spcPct val="115000"/>
              </a:lnSpc>
              <a:spcBef>
                <a:spcPts val="0"/>
              </a:spcBef>
              <a:spcAft>
                <a:spcPts val="1000"/>
              </a:spcAft>
              <a:buNone/>
            </a:pPr>
            <a:r>
              <a:rPr b="1" lang="en" sz="1100">
                <a:solidFill>
                  <a:schemeClr val="accent1"/>
                </a:solidFill>
                <a:latin typeface="Lato"/>
                <a:ea typeface="Lato"/>
                <a:cs typeface="Lato"/>
                <a:sym typeface="Lato"/>
              </a:rPr>
              <a:t>Reporting required for donors and other key stakeholders relies on key metrics collected in dashboard</a:t>
            </a:r>
            <a:endParaRPr b="1" sz="1100">
              <a:solidFill>
                <a:schemeClr val="accent1"/>
              </a:solidFill>
              <a:latin typeface="Lato"/>
              <a:ea typeface="Lato"/>
              <a:cs typeface="Lato"/>
              <a:sym typeface="Lato"/>
            </a:endParaRPr>
          </a:p>
        </p:txBody>
      </p:sp>
      <p:cxnSp>
        <p:nvCxnSpPr>
          <p:cNvPr id="241" name="Google Shape;241;p25"/>
          <p:cNvCxnSpPr/>
          <p:nvPr/>
        </p:nvCxnSpPr>
        <p:spPr>
          <a:xfrm>
            <a:off x="6971600" y="2964225"/>
            <a:ext cx="150600" cy="536700"/>
          </a:xfrm>
          <a:prstGeom prst="straightConnector1">
            <a:avLst/>
          </a:prstGeom>
          <a:noFill/>
          <a:ln cap="flat" cmpd="sng" w="28575">
            <a:solidFill>
              <a:schemeClr val="dk1"/>
            </a:solidFill>
            <a:prstDash val="solid"/>
            <a:round/>
            <a:headEnd len="med" w="med" type="oval"/>
            <a:tailEnd len="sm" w="sm" type="none"/>
          </a:ln>
        </p:spPr>
      </p:cxnSp>
      <p:cxnSp>
        <p:nvCxnSpPr>
          <p:cNvPr id="242" name="Google Shape;242;p25"/>
          <p:cNvCxnSpPr/>
          <p:nvPr/>
        </p:nvCxnSpPr>
        <p:spPr>
          <a:xfrm rot="10800000">
            <a:off x="4345775" y="2851825"/>
            <a:ext cx="271500" cy="452700"/>
          </a:xfrm>
          <a:prstGeom prst="straightConnector1">
            <a:avLst/>
          </a:prstGeom>
          <a:noFill/>
          <a:ln cap="flat" cmpd="sng" w="28575">
            <a:solidFill>
              <a:schemeClr val="dk1"/>
            </a:solidFill>
            <a:prstDash val="solid"/>
            <a:round/>
            <a:headEnd len="med" w="med" type="oval"/>
            <a:tailEnd len="sm" w="sm" type="none"/>
          </a:ln>
        </p:spPr>
      </p:cxnSp>
      <p:sp>
        <p:nvSpPr>
          <p:cNvPr id="243" name="Google Shape;243;p25"/>
          <p:cNvSpPr/>
          <p:nvPr/>
        </p:nvSpPr>
        <p:spPr>
          <a:xfrm>
            <a:off x="2888050" y="2288300"/>
            <a:ext cx="1833900" cy="593100"/>
          </a:xfrm>
          <a:prstGeom prst="roundRect">
            <a:avLst>
              <a:gd fmla="val 10171" name="adj"/>
            </a:avLst>
          </a:prstGeom>
          <a:solidFill>
            <a:schemeClr val="lt2"/>
          </a:solidFill>
          <a:ln cap="flat" cmpd="sng" w="28575">
            <a:solidFill>
              <a:schemeClr val="dk1"/>
            </a:solidFill>
            <a:prstDash val="solid"/>
            <a:round/>
            <a:headEnd len="sm" w="sm" type="none"/>
            <a:tailEnd len="sm" w="sm" type="none"/>
          </a:ln>
        </p:spPr>
        <p:txBody>
          <a:bodyPr anchorCtr="0" anchor="t" bIns="0" lIns="91425" spcFirstLastPara="1" rIns="91425" wrap="square" tIns="0">
            <a:noAutofit/>
          </a:bodyPr>
          <a:lstStyle/>
          <a:p>
            <a:pPr indent="0" lvl="0" marL="0" rtl="0" algn="ctr">
              <a:lnSpc>
                <a:spcPct val="115000"/>
              </a:lnSpc>
              <a:spcBef>
                <a:spcPts val="0"/>
              </a:spcBef>
              <a:spcAft>
                <a:spcPts val="1000"/>
              </a:spcAft>
              <a:buNone/>
            </a:pPr>
            <a:r>
              <a:rPr b="1" lang="en" sz="1100">
                <a:solidFill>
                  <a:schemeClr val="accent1"/>
                </a:solidFill>
                <a:latin typeface="Lato"/>
                <a:ea typeface="Lato"/>
                <a:cs typeface="Lato"/>
                <a:sym typeface="Lato"/>
              </a:rPr>
              <a:t>Specialty forms completed during each visit with KVPs</a:t>
            </a:r>
            <a:endParaRPr b="1" sz="11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